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handoutMasterIdLst>
    <p:handoutMasterId r:id="rId96"/>
  </p:handoutMasterIdLst>
  <p:sldIdLst>
    <p:sldId id="257" r:id="rId2"/>
    <p:sldId id="432" r:id="rId3"/>
    <p:sldId id="433" r:id="rId4"/>
    <p:sldId id="434" r:id="rId5"/>
    <p:sldId id="512" r:id="rId6"/>
    <p:sldId id="513" r:id="rId7"/>
    <p:sldId id="514" r:id="rId8"/>
    <p:sldId id="515" r:id="rId9"/>
    <p:sldId id="516" r:id="rId10"/>
    <p:sldId id="517" r:id="rId11"/>
    <p:sldId id="518" r:id="rId12"/>
    <p:sldId id="519" r:id="rId13"/>
    <p:sldId id="520" r:id="rId14"/>
    <p:sldId id="521" r:id="rId15"/>
    <p:sldId id="522" r:id="rId16"/>
    <p:sldId id="524" r:id="rId17"/>
    <p:sldId id="523" r:id="rId18"/>
    <p:sldId id="532" r:id="rId19"/>
    <p:sldId id="525" r:id="rId20"/>
    <p:sldId id="526" r:id="rId21"/>
    <p:sldId id="527" r:id="rId22"/>
    <p:sldId id="528" r:id="rId23"/>
    <p:sldId id="529" r:id="rId24"/>
    <p:sldId id="530" r:id="rId25"/>
    <p:sldId id="535" r:id="rId26"/>
    <p:sldId id="536" r:id="rId27"/>
    <p:sldId id="531" r:id="rId28"/>
    <p:sldId id="436" r:id="rId29"/>
    <p:sldId id="438" r:id="rId30"/>
    <p:sldId id="439" r:id="rId31"/>
    <p:sldId id="440" r:id="rId32"/>
    <p:sldId id="441" r:id="rId33"/>
    <p:sldId id="443" r:id="rId34"/>
    <p:sldId id="445" r:id="rId35"/>
    <p:sldId id="444" r:id="rId36"/>
    <p:sldId id="446" r:id="rId37"/>
    <p:sldId id="447" r:id="rId38"/>
    <p:sldId id="448" r:id="rId39"/>
    <p:sldId id="449" r:id="rId40"/>
    <p:sldId id="450" r:id="rId41"/>
    <p:sldId id="451" r:id="rId42"/>
    <p:sldId id="452" r:id="rId43"/>
    <p:sldId id="453" r:id="rId44"/>
    <p:sldId id="454" r:id="rId45"/>
    <p:sldId id="455" r:id="rId46"/>
    <p:sldId id="492" r:id="rId47"/>
    <p:sldId id="457" r:id="rId48"/>
    <p:sldId id="458" r:id="rId49"/>
    <p:sldId id="459" r:id="rId50"/>
    <p:sldId id="456" r:id="rId51"/>
    <p:sldId id="489" r:id="rId52"/>
    <p:sldId id="490" r:id="rId53"/>
    <p:sldId id="491" r:id="rId54"/>
    <p:sldId id="493" r:id="rId55"/>
    <p:sldId id="494" r:id="rId56"/>
    <p:sldId id="495" r:id="rId57"/>
    <p:sldId id="496" r:id="rId58"/>
    <p:sldId id="497" r:id="rId59"/>
    <p:sldId id="498" r:id="rId60"/>
    <p:sldId id="499" r:id="rId61"/>
    <p:sldId id="534" r:id="rId62"/>
    <p:sldId id="501" r:id="rId63"/>
    <p:sldId id="502" r:id="rId64"/>
    <p:sldId id="503" r:id="rId65"/>
    <p:sldId id="504" r:id="rId66"/>
    <p:sldId id="505" r:id="rId67"/>
    <p:sldId id="472" r:id="rId68"/>
    <p:sldId id="475" r:id="rId69"/>
    <p:sldId id="473" r:id="rId70"/>
    <p:sldId id="474" r:id="rId71"/>
    <p:sldId id="476" r:id="rId72"/>
    <p:sldId id="477" r:id="rId73"/>
    <p:sldId id="478" r:id="rId74"/>
    <p:sldId id="480" r:id="rId75"/>
    <p:sldId id="507" r:id="rId76"/>
    <p:sldId id="508" r:id="rId77"/>
    <p:sldId id="506" r:id="rId78"/>
    <p:sldId id="479" r:id="rId79"/>
    <p:sldId id="481" r:id="rId80"/>
    <p:sldId id="482" r:id="rId81"/>
    <p:sldId id="483" r:id="rId82"/>
    <p:sldId id="485" r:id="rId83"/>
    <p:sldId id="510" r:id="rId84"/>
    <p:sldId id="509" r:id="rId85"/>
    <p:sldId id="486" r:id="rId86"/>
    <p:sldId id="487" r:id="rId87"/>
    <p:sldId id="533" r:id="rId88"/>
    <p:sldId id="287" r:id="rId89"/>
    <p:sldId id="537" r:id="rId90"/>
    <p:sldId id="538" r:id="rId91"/>
    <p:sldId id="539" r:id="rId92"/>
    <p:sldId id="540" r:id="rId93"/>
    <p:sldId id="541" r:id="rId94"/>
  </p:sldIdLst>
  <p:sldSz cx="12190413"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434" autoAdjust="0"/>
  </p:normalViewPr>
  <p:slideViewPr>
    <p:cSldViewPr snapToGrid="0">
      <p:cViewPr>
        <p:scale>
          <a:sx n="75" d="100"/>
          <a:sy n="75" d="100"/>
        </p:scale>
        <p:origin x="-1134" y="-33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55938" cy="466724"/>
          </a:xfrm>
          <a:prstGeom prst="rect">
            <a:avLst/>
          </a:prstGeom>
        </p:spPr>
        <p:txBody>
          <a:bodyPr vert="horz" lIns="91129" tIns="45565" rIns="91129" bIns="45565" rtlCol="0"/>
          <a:lstStyle>
            <a:lvl1pPr algn="l">
              <a:defRPr sz="1200"/>
            </a:lvl1pPr>
          </a:lstStyle>
          <a:p>
            <a:endParaRPr lang="en-US"/>
          </a:p>
        </p:txBody>
      </p:sp>
      <p:sp>
        <p:nvSpPr>
          <p:cNvPr id="3" name="Date Placeholder 2"/>
          <p:cNvSpPr>
            <a:spLocks noGrp="1"/>
          </p:cNvSpPr>
          <p:nvPr>
            <p:ph type="dt" sz="quarter" idx="1"/>
          </p:nvPr>
        </p:nvSpPr>
        <p:spPr>
          <a:xfrm>
            <a:off x="3995739" y="2"/>
            <a:ext cx="3055937" cy="466724"/>
          </a:xfrm>
          <a:prstGeom prst="rect">
            <a:avLst/>
          </a:prstGeom>
        </p:spPr>
        <p:txBody>
          <a:bodyPr vert="horz" lIns="91129" tIns="45565" rIns="91129" bIns="45565" rtlCol="0"/>
          <a:lstStyle>
            <a:lvl1pPr algn="r">
              <a:defRPr sz="1200"/>
            </a:lvl1pPr>
          </a:lstStyle>
          <a:p>
            <a:fld id="{70A6FC2E-DF94-4F90-B2BB-6AF918079F99}" type="datetimeFigureOut">
              <a:rPr lang="en-US" smtClean="0"/>
              <a:pPr/>
              <a:t>2/23/2022</a:t>
            </a:fld>
            <a:endParaRPr lang="en-US"/>
          </a:p>
        </p:txBody>
      </p:sp>
      <p:sp>
        <p:nvSpPr>
          <p:cNvPr id="4" name="Footer Placeholder 3"/>
          <p:cNvSpPr>
            <a:spLocks noGrp="1"/>
          </p:cNvSpPr>
          <p:nvPr>
            <p:ph type="ftr" sz="quarter" idx="2"/>
          </p:nvPr>
        </p:nvSpPr>
        <p:spPr>
          <a:xfrm>
            <a:off x="1" y="8842376"/>
            <a:ext cx="3055938" cy="466724"/>
          </a:xfrm>
          <a:prstGeom prst="rect">
            <a:avLst/>
          </a:prstGeom>
        </p:spPr>
        <p:txBody>
          <a:bodyPr vert="horz" lIns="91129" tIns="45565" rIns="91129" bIns="45565" rtlCol="0" anchor="b"/>
          <a:lstStyle>
            <a:lvl1pPr algn="l">
              <a:defRPr sz="1200"/>
            </a:lvl1pPr>
          </a:lstStyle>
          <a:p>
            <a:endParaRPr lang="en-US"/>
          </a:p>
        </p:txBody>
      </p:sp>
      <p:sp>
        <p:nvSpPr>
          <p:cNvPr id="5" name="Slide Number Placeholder 4"/>
          <p:cNvSpPr>
            <a:spLocks noGrp="1"/>
          </p:cNvSpPr>
          <p:nvPr>
            <p:ph type="sldNum" sz="quarter" idx="3"/>
          </p:nvPr>
        </p:nvSpPr>
        <p:spPr>
          <a:xfrm>
            <a:off x="3995739" y="8842376"/>
            <a:ext cx="3055937" cy="466724"/>
          </a:xfrm>
          <a:prstGeom prst="rect">
            <a:avLst/>
          </a:prstGeom>
        </p:spPr>
        <p:txBody>
          <a:bodyPr vert="horz" lIns="91129" tIns="45565" rIns="91129" bIns="45565" rtlCol="0" anchor="b"/>
          <a:lstStyle>
            <a:lvl1pPr algn="r">
              <a:defRPr sz="1200"/>
            </a:lvl1pPr>
          </a:lstStyle>
          <a:p>
            <a:fld id="{4965FD7A-F8C2-4A7D-97E5-43E7BC66E88B}" type="slidenum">
              <a:rPr lang="en-US" smtClean="0"/>
              <a:pPr/>
              <a:t>‹#›</a:t>
            </a:fld>
            <a:endParaRPr lang="en-US"/>
          </a:p>
        </p:txBody>
      </p:sp>
    </p:spTree>
    <p:extLst>
      <p:ext uri="{BB962C8B-B14F-4D97-AF65-F5344CB8AC3E}">
        <p14:creationId xmlns="" xmlns:p14="http://schemas.microsoft.com/office/powerpoint/2010/main" val="2528420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7072"/>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95217" y="1"/>
            <a:ext cx="3056414" cy="467072"/>
          </a:xfrm>
          <a:prstGeom prst="rect">
            <a:avLst/>
          </a:prstGeom>
        </p:spPr>
        <p:txBody>
          <a:bodyPr vert="horz" lIns="93179" tIns="46590" rIns="93179" bIns="46590" rtlCol="0"/>
          <a:lstStyle>
            <a:lvl1pPr algn="r">
              <a:defRPr sz="1200"/>
            </a:lvl1pPr>
          </a:lstStyle>
          <a:p>
            <a:fld id="{0D20C923-58A8-4E6C-AAFC-9A8EC23B4546}" type="datetimeFigureOut">
              <a:rPr lang="en-US" smtClean="0"/>
              <a:pPr/>
              <a:t>2/23/2022</a:t>
            </a:fld>
            <a:endParaRPr lang="en-US"/>
          </a:p>
        </p:txBody>
      </p:sp>
      <p:sp>
        <p:nvSpPr>
          <p:cNvPr id="4" name="Slide Image Placeholder 3"/>
          <p:cNvSpPr>
            <a:spLocks noGrp="1" noRot="1" noChangeAspect="1"/>
          </p:cNvSpPr>
          <p:nvPr>
            <p:ph type="sldImg" idx="2"/>
          </p:nvPr>
        </p:nvSpPr>
        <p:spPr>
          <a:xfrm>
            <a:off x="736600" y="1163638"/>
            <a:ext cx="5580063" cy="3140075"/>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179" tIns="46590" rIns="93179" bIns="4659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56414" cy="467072"/>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1"/>
            <a:ext cx="3056414" cy="467072"/>
          </a:xfrm>
          <a:prstGeom prst="rect">
            <a:avLst/>
          </a:prstGeom>
        </p:spPr>
        <p:txBody>
          <a:bodyPr vert="horz" lIns="93179" tIns="46590" rIns="93179" bIns="46590" rtlCol="0" anchor="b"/>
          <a:lstStyle>
            <a:lvl1pPr algn="r">
              <a:defRPr sz="1200"/>
            </a:lvl1pPr>
          </a:lstStyle>
          <a:p>
            <a:fld id="{59759E6A-AF95-4F9A-89DD-01A48083CE9B}" type="slidenum">
              <a:rPr lang="en-US" smtClean="0"/>
              <a:pPr/>
              <a:t>‹#›</a:t>
            </a:fld>
            <a:endParaRPr lang="en-US"/>
          </a:p>
        </p:txBody>
      </p:sp>
    </p:spTree>
    <p:extLst>
      <p:ext uri="{BB962C8B-B14F-4D97-AF65-F5344CB8AC3E}">
        <p14:creationId xmlns="" xmlns:p14="http://schemas.microsoft.com/office/powerpoint/2010/main" val="263345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1</a:t>
            </a:fld>
            <a:endParaRPr lang="en-US"/>
          </a:p>
        </p:txBody>
      </p:sp>
    </p:spTree>
    <p:extLst>
      <p:ext uri="{BB962C8B-B14F-4D97-AF65-F5344CB8AC3E}">
        <p14:creationId xmlns="" xmlns:p14="http://schemas.microsoft.com/office/powerpoint/2010/main" val="469202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10</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11</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12</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13</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14</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15</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16</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17</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18</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19</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2</a:t>
            </a:fld>
            <a:endParaRPr lang="en-US"/>
          </a:p>
        </p:txBody>
      </p:sp>
    </p:spTree>
    <p:extLst>
      <p:ext uri="{BB962C8B-B14F-4D97-AF65-F5344CB8AC3E}">
        <p14:creationId xmlns="" xmlns:p14="http://schemas.microsoft.com/office/powerpoint/2010/main" val="2514269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20</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21</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22</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23</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24</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25</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26</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27</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28</a:t>
            </a:fld>
            <a:endParaRPr lang="en-US"/>
          </a:p>
        </p:txBody>
      </p:sp>
    </p:spTree>
    <p:extLst>
      <p:ext uri="{BB962C8B-B14F-4D97-AF65-F5344CB8AC3E}">
        <p14:creationId xmlns="" xmlns:p14="http://schemas.microsoft.com/office/powerpoint/2010/main" val="1056124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29</a:t>
            </a:fld>
            <a:endParaRPr lang="en-US"/>
          </a:p>
        </p:txBody>
      </p:sp>
    </p:spTree>
    <p:extLst>
      <p:ext uri="{BB962C8B-B14F-4D97-AF65-F5344CB8AC3E}">
        <p14:creationId xmlns="" xmlns:p14="http://schemas.microsoft.com/office/powerpoint/2010/main" val="173309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3</a:t>
            </a:fld>
            <a:endParaRPr lang="en-US"/>
          </a:p>
        </p:txBody>
      </p:sp>
    </p:spTree>
    <p:extLst>
      <p:ext uri="{BB962C8B-B14F-4D97-AF65-F5344CB8AC3E}">
        <p14:creationId xmlns="" xmlns:p14="http://schemas.microsoft.com/office/powerpoint/2010/main" val="3657875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30</a:t>
            </a:fld>
            <a:endParaRPr lang="en-US"/>
          </a:p>
        </p:txBody>
      </p:sp>
    </p:spTree>
    <p:extLst>
      <p:ext uri="{BB962C8B-B14F-4D97-AF65-F5344CB8AC3E}">
        <p14:creationId xmlns="" xmlns:p14="http://schemas.microsoft.com/office/powerpoint/2010/main" val="2396100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31</a:t>
            </a:fld>
            <a:endParaRPr lang="en-US"/>
          </a:p>
        </p:txBody>
      </p:sp>
    </p:spTree>
    <p:extLst>
      <p:ext uri="{BB962C8B-B14F-4D97-AF65-F5344CB8AC3E}">
        <p14:creationId xmlns="" xmlns:p14="http://schemas.microsoft.com/office/powerpoint/2010/main" val="1722947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32</a:t>
            </a:fld>
            <a:endParaRPr lang="en-US"/>
          </a:p>
        </p:txBody>
      </p:sp>
    </p:spTree>
    <p:extLst>
      <p:ext uri="{BB962C8B-B14F-4D97-AF65-F5344CB8AC3E}">
        <p14:creationId xmlns="" xmlns:p14="http://schemas.microsoft.com/office/powerpoint/2010/main" val="1880207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33</a:t>
            </a:fld>
            <a:endParaRPr lang="en-US"/>
          </a:p>
        </p:txBody>
      </p:sp>
    </p:spTree>
    <p:extLst>
      <p:ext uri="{BB962C8B-B14F-4D97-AF65-F5344CB8AC3E}">
        <p14:creationId xmlns="" xmlns:p14="http://schemas.microsoft.com/office/powerpoint/2010/main" val="2400578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34</a:t>
            </a:fld>
            <a:endParaRPr lang="en-US"/>
          </a:p>
        </p:txBody>
      </p:sp>
    </p:spTree>
    <p:extLst>
      <p:ext uri="{BB962C8B-B14F-4D97-AF65-F5344CB8AC3E}">
        <p14:creationId xmlns="" xmlns:p14="http://schemas.microsoft.com/office/powerpoint/2010/main" val="365943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35</a:t>
            </a:fld>
            <a:endParaRPr lang="en-US"/>
          </a:p>
        </p:txBody>
      </p:sp>
    </p:spTree>
    <p:extLst>
      <p:ext uri="{BB962C8B-B14F-4D97-AF65-F5344CB8AC3E}">
        <p14:creationId xmlns="" xmlns:p14="http://schemas.microsoft.com/office/powerpoint/2010/main" val="1574739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36</a:t>
            </a:fld>
            <a:endParaRPr lang="en-US"/>
          </a:p>
        </p:txBody>
      </p:sp>
    </p:spTree>
    <p:extLst>
      <p:ext uri="{BB962C8B-B14F-4D97-AF65-F5344CB8AC3E}">
        <p14:creationId xmlns="" xmlns:p14="http://schemas.microsoft.com/office/powerpoint/2010/main" val="3317189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37</a:t>
            </a:fld>
            <a:endParaRPr lang="en-US"/>
          </a:p>
        </p:txBody>
      </p:sp>
    </p:spTree>
    <p:extLst>
      <p:ext uri="{BB962C8B-B14F-4D97-AF65-F5344CB8AC3E}">
        <p14:creationId xmlns="" xmlns:p14="http://schemas.microsoft.com/office/powerpoint/2010/main" val="328615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38</a:t>
            </a:fld>
            <a:endParaRPr lang="en-US"/>
          </a:p>
        </p:txBody>
      </p:sp>
    </p:spTree>
    <p:extLst>
      <p:ext uri="{BB962C8B-B14F-4D97-AF65-F5344CB8AC3E}">
        <p14:creationId xmlns="" xmlns:p14="http://schemas.microsoft.com/office/powerpoint/2010/main" val="174517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39</a:t>
            </a:fld>
            <a:endParaRPr lang="en-US"/>
          </a:p>
        </p:txBody>
      </p:sp>
    </p:spTree>
    <p:extLst>
      <p:ext uri="{BB962C8B-B14F-4D97-AF65-F5344CB8AC3E}">
        <p14:creationId xmlns="" xmlns:p14="http://schemas.microsoft.com/office/powerpoint/2010/main" val="415334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4</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40</a:t>
            </a:fld>
            <a:endParaRPr lang="en-US"/>
          </a:p>
        </p:txBody>
      </p:sp>
    </p:spTree>
    <p:extLst>
      <p:ext uri="{BB962C8B-B14F-4D97-AF65-F5344CB8AC3E}">
        <p14:creationId xmlns="" xmlns:p14="http://schemas.microsoft.com/office/powerpoint/2010/main" val="10695072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41</a:t>
            </a:fld>
            <a:endParaRPr lang="en-US"/>
          </a:p>
        </p:txBody>
      </p:sp>
    </p:spTree>
    <p:extLst>
      <p:ext uri="{BB962C8B-B14F-4D97-AF65-F5344CB8AC3E}">
        <p14:creationId xmlns="" xmlns:p14="http://schemas.microsoft.com/office/powerpoint/2010/main" val="871965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42</a:t>
            </a:fld>
            <a:endParaRPr lang="en-US"/>
          </a:p>
        </p:txBody>
      </p:sp>
    </p:spTree>
    <p:extLst>
      <p:ext uri="{BB962C8B-B14F-4D97-AF65-F5344CB8AC3E}">
        <p14:creationId xmlns="" xmlns:p14="http://schemas.microsoft.com/office/powerpoint/2010/main" val="27850978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43</a:t>
            </a:fld>
            <a:endParaRPr lang="en-US"/>
          </a:p>
        </p:txBody>
      </p:sp>
    </p:spTree>
    <p:extLst>
      <p:ext uri="{BB962C8B-B14F-4D97-AF65-F5344CB8AC3E}">
        <p14:creationId xmlns="" xmlns:p14="http://schemas.microsoft.com/office/powerpoint/2010/main" val="6402257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44</a:t>
            </a:fld>
            <a:endParaRPr lang="en-US"/>
          </a:p>
        </p:txBody>
      </p:sp>
    </p:spTree>
    <p:extLst>
      <p:ext uri="{BB962C8B-B14F-4D97-AF65-F5344CB8AC3E}">
        <p14:creationId xmlns="" xmlns:p14="http://schemas.microsoft.com/office/powerpoint/2010/main" val="2843300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45</a:t>
            </a:fld>
            <a:endParaRPr lang="en-US"/>
          </a:p>
        </p:txBody>
      </p:sp>
    </p:spTree>
    <p:extLst>
      <p:ext uri="{BB962C8B-B14F-4D97-AF65-F5344CB8AC3E}">
        <p14:creationId xmlns="" xmlns:p14="http://schemas.microsoft.com/office/powerpoint/2010/main" val="8239213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46</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47</a:t>
            </a:fld>
            <a:endParaRPr lang="en-US"/>
          </a:p>
        </p:txBody>
      </p:sp>
    </p:spTree>
    <p:extLst>
      <p:ext uri="{BB962C8B-B14F-4D97-AF65-F5344CB8AC3E}">
        <p14:creationId xmlns="" xmlns:p14="http://schemas.microsoft.com/office/powerpoint/2010/main" val="4029261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48</a:t>
            </a:fld>
            <a:endParaRPr lang="en-US"/>
          </a:p>
        </p:txBody>
      </p:sp>
    </p:spTree>
    <p:extLst>
      <p:ext uri="{BB962C8B-B14F-4D97-AF65-F5344CB8AC3E}">
        <p14:creationId xmlns="" xmlns:p14="http://schemas.microsoft.com/office/powerpoint/2010/main" val="3820074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49</a:t>
            </a:fld>
            <a:endParaRPr lang="en-US"/>
          </a:p>
        </p:txBody>
      </p:sp>
    </p:spTree>
    <p:extLst>
      <p:ext uri="{BB962C8B-B14F-4D97-AF65-F5344CB8AC3E}">
        <p14:creationId xmlns="" xmlns:p14="http://schemas.microsoft.com/office/powerpoint/2010/main" val="451720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5</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50</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51</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52</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53</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54</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55</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56</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57</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58</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59</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6</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60</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61</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62</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63</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64</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65</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66</a:t>
            </a:fld>
            <a:endParaRPr lang="en-US"/>
          </a:p>
        </p:txBody>
      </p:sp>
    </p:spTree>
    <p:extLst>
      <p:ext uri="{BB962C8B-B14F-4D97-AF65-F5344CB8AC3E}">
        <p14:creationId xmlns="" xmlns:p14="http://schemas.microsoft.com/office/powerpoint/2010/main" val="15872639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67</a:t>
            </a:fld>
            <a:endParaRPr lang="en-US"/>
          </a:p>
        </p:txBody>
      </p:sp>
    </p:spTree>
    <p:extLst>
      <p:ext uri="{BB962C8B-B14F-4D97-AF65-F5344CB8AC3E}">
        <p14:creationId xmlns="" xmlns:p14="http://schemas.microsoft.com/office/powerpoint/2010/main" val="16303488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68</a:t>
            </a:fld>
            <a:endParaRPr lang="en-US"/>
          </a:p>
        </p:txBody>
      </p:sp>
    </p:spTree>
    <p:extLst>
      <p:ext uri="{BB962C8B-B14F-4D97-AF65-F5344CB8AC3E}">
        <p14:creationId xmlns="" xmlns:p14="http://schemas.microsoft.com/office/powerpoint/2010/main" val="927741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69</a:t>
            </a:fld>
            <a:endParaRPr lang="en-US"/>
          </a:p>
        </p:txBody>
      </p:sp>
    </p:spTree>
    <p:extLst>
      <p:ext uri="{BB962C8B-B14F-4D97-AF65-F5344CB8AC3E}">
        <p14:creationId xmlns="" xmlns:p14="http://schemas.microsoft.com/office/powerpoint/2010/main" val="310291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7</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70</a:t>
            </a:fld>
            <a:endParaRPr lang="en-US"/>
          </a:p>
        </p:txBody>
      </p:sp>
    </p:spTree>
    <p:extLst>
      <p:ext uri="{BB962C8B-B14F-4D97-AF65-F5344CB8AC3E}">
        <p14:creationId xmlns="" xmlns:p14="http://schemas.microsoft.com/office/powerpoint/2010/main" val="1064362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71</a:t>
            </a:fld>
            <a:endParaRPr lang="en-US"/>
          </a:p>
        </p:txBody>
      </p:sp>
    </p:spTree>
    <p:extLst>
      <p:ext uri="{BB962C8B-B14F-4D97-AF65-F5344CB8AC3E}">
        <p14:creationId xmlns="" xmlns:p14="http://schemas.microsoft.com/office/powerpoint/2010/main" val="5791321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72</a:t>
            </a:fld>
            <a:endParaRPr lang="en-US"/>
          </a:p>
        </p:txBody>
      </p:sp>
    </p:spTree>
    <p:extLst>
      <p:ext uri="{BB962C8B-B14F-4D97-AF65-F5344CB8AC3E}">
        <p14:creationId xmlns="" xmlns:p14="http://schemas.microsoft.com/office/powerpoint/2010/main" val="16642573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73</a:t>
            </a:fld>
            <a:endParaRPr lang="en-US"/>
          </a:p>
        </p:txBody>
      </p:sp>
    </p:spTree>
    <p:extLst>
      <p:ext uri="{BB962C8B-B14F-4D97-AF65-F5344CB8AC3E}">
        <p14:creationId xmlns="" xmlns:p14="http://schemas.microsoft.com/office/powerpoint/2010/main" val="25101427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74</a:t>
            </a:fld>
            <a:endParaRPr lang="en-US"/>
          </a:p>
        </p:txBody>
      </p:sp>
    </p:spTree>
    <p:extLst>
      <p:ext uri="{BB962C8B-B14F-4D97-AF65-F5344CB8AC3E}">
        <p14:creationId xmlns="" xmlns:p14="http://schemas.microsoft.com/office/powerpoint/2010/main" val="11658431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75</a:t>
            </a:fld>
            <a:endParaRPr lang="en-US"/>
          </a:p>
        </p:txBody>
      </p:sp>
    </p:spTree>
    <p:extLst>
      <p:ext uri="{BB962C8B-B14F-4D97-AF65-F5344CB8AC3E}">
        <p14:creationId xmlns="" xmlns:p14="http://schemas.microsoft.com/office/powerpoint/2010/main" val="11658431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76</a:t>
            </a:fld>
            <a:endParaRPr lang="en-US"/>
          </a:p>
        </p:txBody>
      </p:sp>
    </p:spTree>
    <p:extLst>
      <p:ext uri="{BB962C8B-B14F-4D97-AF65-F5344CB8AC3E}">
        <p14:creationId xmlns="" xmlns:p14="http://schemas.microsoft.com/office/powerpoint/2010/main" val="11658431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77</a:t>
            </a:fld>
            <a:endParaRPr lang="en-US"/>
          </a:p>
        </p:txBody>
      </p:sp>
    </p:spTree>
    <p:extLst>
      <p:ext uri="{BB962C8B-B14F-4D97-AF65-F5344CB8AC3E}">
        <p14:creationId xmlns="" xmlns:p14="http://schemas.microsoft.com/office/powerpoint/2010/main" val="11658431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78</a:t>
            </a:fld>
            <a:endParaRPr lang="en-US"/>
          </a:p>
        </p:txBody>
      </p:sp>
    </p:spTree>
    <p:extLst>
      <p:ext uri="{BB962C8B-B14F-4D97-AF65-F5344CB8AC3E}">
        <p14:creationId xmlns="" xmlns:p14="http://schemas.microsoft.com/office/powerpoint/2010/main" val="1965297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79</a:t>
            </a:fld>
            <a:endParaRPr lang="en-US"/>
          </a:p>
        </p:txBody>
      </p:sp>
    </p:spTree>
    <p:extLst>
      <p:ext uri="{BB962C8B-B14F-4D97-AF65-F5344CB8AC3E}">
        <p14:creationId xmlns="" xmlns:p14="http://schemas.microsoft.com/office/powerpoint/2010/main" val="1410090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8</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80</a:t>
            </a:fld>
            <a:endParaRPr lang="en-US"/>
          </a:p>
        </p:txBody>
      </p:sp>
    </p:spTree>
    <p:extLst>
      <p:ext uri="{BB962C8B-B14F-4D97-AF65-F5344CB8AC3E}">
        <p14:creationId xmlns="" xmlns:p14="http://schemas.microsoft.com/office/powerpoint/2010/main" val="36708445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81</a:t>
            </a:fld>
            <a:endParaRPr lang="en-US"/>
          </a:p>
        </p:txBody>
      </p:sp>
    </p:spTree>
    <p:extLst>
      <p:ext uri="{BB962C8B-B14F-4D97-AF65-F5344CB8AC3E}">
        <p14:creationId xmlns="" xmlns:p14="http://schemas.microsoft.com/office/powerpoint/2010/main" val="8932951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82</a:t>
            </a:fld>
            <a:endParaRPr lang="en-US"/>
          </a:p>
        </p:txBody>
      </p:sp>
    </p:spTree>
    <p:extLst>
      <p:ext uri="{BB962C8B-B14F-4D97-AF65-F5344CB8AC3E}">
        <p14:creationId xmlns="" xmlns:p14="http://schemas.microsoft.com/office/powerpoint/2010/main" val="16815880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83</a:t>
            </a:fld>
            <a:endParaRPr lang="en-US"/>
          </a:p>
        </p:txBody>
      </p:sp>
    </p:spTree>
    <p:extLst>
      <p:ext uri="{BB962C8B-B14F-4D97-AF65-F5344CB8AC3E}">
        <p14:creationId xmlns="" xmlns:p14="http://schemas.microsoft.com/office/powerpoint/2010/main" val="16815880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84</a:t>
            </a:fld>
            <a:endParaRPr lang="en-US"/>
          </a:p>
        </p:txBody>
      </p:sp>
    </p:spTree>
    <p:extLst>
      <p:ext uri="{BB962C8B-B14F-4D97-AF65-F5344CB8AC3E}">
        <p14:creationId xmlns="" xmlns:p14="http://schemas.microsoft.com/office/powerpoint/2010/main" val="16815880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85</a:t>
            </a:fld>
            <a:endParaRPr lang="en-US"/>
          </a:p>
        </p:txBody>
      </p:sp>
    </p:spTree>
    <p:extLst>
      <p:ext uri="{BB962C8B-B14F-4D97-AF65-F5344CB8AC3E}">
        <p14:creationId xmlns="" xmlns:p14="http://schemas.microsoft.com/office/powerpoint/2010/main" val="32032143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86</a:t>
            </a:fld>
            <a:endParaRPr lang="en-US"/>
          </a:p>
        </p:txBody>
      </p:sp>
    </p:spTree>
    <p:extLst>
      <p:ext uri="{BB962C8B-B14F-4D97-AF65-F5344CB8AC3E}">
        <p14:creationId xmlns="" xmlns:p14="http://schemas.microsoft.com/office/powerpoint/2010/main" val="6465443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87</a:t>
            </a:fld>
            <a:endParaRPr lang="en-US"/>
          </a:p>
        </p:txBody>
      </p:sp>
    </p:spTree>
    <p:extLst>
      <p:ext uri="{BB962C8B-B14F-4D97-AF65-F5344CB8AC3E}">
        <p14:creationId xmlns="" xmlns:p14="http://schemas.microsoft.com/office/powerpoint/2010/main" val="6465443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88</a:t>
            </a:fld>
            <a:endParaRPr lang="en-US"/>
          </a:p>
        </p:txBody>
      </p:sp>
    </p:spTree>
    <p:extLst>
      <p:ext uri="{BB962C8B-B14F-4D97-AF65-F5344CB8AC3E}">
        <p14:creationId xmlns="" xmlns:p14="http://schemas.microsoft.com/office/powerpoint/2010/main" val="42564997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89</a:t>
            </a:fld>
            <a:endParaRPr lang="en-US"/>
          </a:p>
        </p:txBody>
      </p:sp>
    </p:spTree>
    <p:extLst>
      <p:ext uri="{BB962C8B-B14F-4D97-AF65-F5344CB8AC3E}">
        <p14:creationId xmlns="" xmlns:p14="http://schemas.microsoft.com/office/powerpoint/2010/main" val="425649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9</a:t>
            </a:fld>
            <a:endParaRPr lang="en-US"/>
          </a:p>
        </p:txBody>
      </p:sp>
    </p:spTree>
    <p:extLst>
      <p:ext uri="{BB962C8B-B14F-4D97-AF65-F5344CB8AC3E}">
        <p14:creationId xmlns="" xmlns:p14="http://schemas.microsoft.com/office/powerpoint/2010/main" val="33377317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90</a:t>
            </a:fld>
            <a:endParaRPr lang="en-US"/>
          </a:p>
        </p:txBody>
      </p:sp>
    </p:spTree>
    <p:extLst>
      <p:ext uri="{BB962C8B-B14F-4D97-AF65-F5344CB8AC3E}">
        <p14:creationId xmlns="" xmlns:p14="http://schemas.microsoft.com/office/powerpoint/2010/main" val="42564997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91</a:t>
            </a:fld>
            <a:endParaRPr lang="en-US"/>
          </a:p>
        </p:txBody>
      </p:sp>
    </p:spTree>
    <p:extLst>
      <p:ext uri="{BB962C8B-B14F-4D97-AF65-F5344CB8AC3E}">
        <p14:creationId xmlns="" xmlns:p14="http://schemas.microsoft.com/office/powerpoint/2010/main" val="42564997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92</a:t>
            </a:fld>
            <a:endParaRPr lang="en-US"/>
          </a:p>
        </p:txBody>
      </p:sp>
    </p:spTree>
    <p:extLst>
      <p:ext uri="{BB962C8B-B14F-4D97-AF65-F5344CB8AC3E}">
        <p14:creationId xmlns="" xmlns:p14="http://schemas.microsoft.com/office/powerpoint/2010/main" val="42564997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0063"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59E6A-AF95-4F9A-89DD-01A48083CE9B}" type="slidenum">
              <a:rPr lang="en-US" smtClean="0"/>
              <a:pPr/>
              <a:t>93</a:t>
            </a:fld>
            <a:endParaRPr lang="en-US"/>
          </a:p>
        </p:txBody>
      </p:sp>
    </p:spTree>
    <p:extLst>
      <p:ext uri="{BB962C8B-B14F-4D97-AF65-F5344CB8AC3E}">
        <p14:creationId xmlns="" xmlns:p14="http://schemas.microsoft.com/office/powerpoint/2010/main" val="425649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1122363"/>
            <a:ext cx="10361851"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0A5DE1-DCA8-453E-ABA4-17FD2E9DAA86}" type="datetime1">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E6532-AFFE-4B57-8037-0B32E8F4AF9C}" type="slidenum">
              <a:rPr lang="en-US" smtClean="0"/>
              <a:pPr/>
              <a:t>‹#›</a:t>
            </a:fld>
            <a:endParaRPr lang="en-US"/>
          </a:p>
        </p:txBody>
      </p:sp>
    </p:spTree>
    <p:extLst>
      <p:ext uri="{BB962C8B-B14F-4D97-AF65-F5344CB8AC3E}">
        <p14:creationId xmlns="" xmlns:p14="http://schemas.microsoft.com/office/powerpoint/2010/main" val="1121347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06A0F4-A35D-4EC1-8DED-9DB564CEA08D}" type="datetime1">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E6532-AFFE-4B57-8037-0B32E8F4AF9C}" type="slidenum">
              <a:rPr lang="en-US" smtClean="0"/>
              <a:pPr/>
              <a:t>‹#›</a:t>
            </a:fld>
            <a:endParaRPr lang="en-US"/>
          </a:p>
        </p:txBody>
      </p:sp>
    </p:spTree>
    <p:extLst>
      <p:ext uri="{BB962C8B-B14F-4D97-AF65-F5344CB8AC3E}">
        <p14:creationId xmlns="" xmlns:p14="http://schemas.microsoft.com/office/powerpoint/2010/main" val="217023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5" y="365125"/>
            <a:ext cx="2628558"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092" y="365125"/>
            <a:ext cx="7733293"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D73721-9117-4EFD-8B2F-A777DC382805}" type="datetime1">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E6532-AFFE-4B57-8037-0B32E8F4AF9C}" type="slidenum">
              <a:rPr lang="en-US" smtClean="0"/>
              <a:pPr/>
              <a:t>‹#›</a:t>
            </a:fld>
            <a:endParaRPr lang="en-US"/>
          </a:p>
        </p:txBody>
      </p:sp>
    </p:spTree>
    <p:extLst>
      <p:ext uri="{BB962C8B-B14F-4D97-AF65-F5344CB8AC3E}">
        <p14:creationId xmlns="" xmlns:p14="http://schemas.microsoft.com/office/powerpoint/2010/main" val="125676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8F913F-E0C6-4F54-B7F9-41E02638B83F}" type="datetime1">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E6532-AFFE-4B57-8037-0B32E8F4AF9C}" type="slidenum">
              <a:rPr lang="en-US" smtClean="0"/>
              <a:pPr/>
              <a:t>‹#›</a:t>
            </a:fld>
            <a:endParaRPr lang="en-US"/>
          </a:p>
        </p:txBody>
      </p:sp>
    </p:spTree>
    <p:extLst>
      <p:ext uri="{BB962C8B-B14F-4D97-AF65-F5344CB8AC3E}">
        <p14:creationId xmlns="" xmlns:p14="http://schemas.microsoft.com/office/powerpoint/2010/main" val="260712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2" y="1709740"/>
            <a:ext cx="10514231"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742" y="4589465"/>
            <a:ext cx="10514231"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CF2E92-3810-46D6-8027-AFD09649AC9C}" type="datetime1">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E6532-AFFE-4B57-8037-0B32E8F4AF9C}" type="slidenum">
              <a:rPr lang="en-US" smtClean="0"/>
              <a:pPr/>
              <a:t>‹#›</a:t>
            </a:fld>
            <a:endParaRPr lang="en-US"/>
          </a:p>
        </p:txBody>
      </p:sp>
    </p:spTree>
    <p:extLst>
      <p:ext uri="{BB962C8B-B14F-4D97-AF65-F5344CB8AC3E}">
        <p14:creationId xmlns="" xmlns:p14="http://schemas.microsoft.com/office/powerpoint/2010/main" val="331115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7BAC5D-93AC-4FB0-8997-4B4163FF3297}" type="datetime1">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E6532-AFFE-4B57-8037-0B32E8F4AF9C}" type="slidenum">
              <a:rPr lang="en-US" smtClean="0"/>
              <a:pPr/>
              <a:t>‹#›</a:t>
            </a:fld>
            <a:endParaRPr lang="en-US"/>
          </a:p>
        </p:txBody>
      </p:sp>
    </p:spTree>
    <p:extLst>
      <p:ext uri="{BB962C8B-B14F-4D97-AF65-F5344CB8AC3E}">
        <p14:creationId xmlns="" xmlns:p14="http://schemas.microsoft.com/office/powerpoint/2010/main" val="364806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79" y="365127"/>
            <a:ext cx="1051423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680" y="1681163"/>
            <a:ext cx="51571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680" y="2505075"/>
            <a:ext cx="515711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1397"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1397" y="2505075"/>
            <a:ext cx="5182513"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3AC09B-155F-4128-8D10-EDAEB0E5EB2B}" type="datetime1">
              <a:rPr lang="en-US" smtClean="0"/>
              <a:pPr/>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BE6532-AFFE-4B57-8037-0B32E8F4AF9C}" type="slidenum">
              <a:rPr lang="en-US" smtClean="0"/>
              <a:pPr/>
              <a:t>‹#›</a:t>
            </a:fld>
            <a:endParaRPr lang="en-US"/>
          </a:p>
        </p:txBody>
      </p:sp>
    </p:spTree>
    <p:extLst>
      <p:ext uri="{BB962C8B-B14F-4D97-AF65-F5344CB8AC3E}">
        <p14:creationId xmlns="" xmlns:p14="http://schemas.microsoft.com/office/powerpoint/2010/main" val="402995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AD240B-B3E0-4ED3-8A1B-9AB1F4016664}" type="datetime1">
              <a:rPr lang="en-US" smtClean="0"/>
              <a:pPr/>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BE6532-AFFE-4B57-8037-0B32E8F4AF9C}" type="slidenum">
              <a:rPr lang="en-US" smtClean="0"/>
              <a:pPr/>
              <a:t>‹#›</a:t>
            </a:fld>
            <a:endParaRPr lang="en-US"/>
          </a:p>
        </p:txBody>
      </p:sp>
    </p:spTree>
    <p:extLst>
      <p:ext uri="{BB962C8B-B14F-4D97-AF65-F5344CB8AC3E}">
        <p14:creationId xmlns="" xmlns:p14="http://schemas.microsoft.com/office/powerpoint/2010/main" val="334042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2733D-AB9B-41D7-AC91-1DC522297E02}" type="datetime1">
              <a:rPr lang="en-US" smtClean="0"/>
              <a:pPr/>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BE6532-AFFE-4B57-8037-0B32E8F4AF9C}" type="slidenum">
              <a:rPr lang="en-US" smtClean="0"/>
              <a:pPr/>
              <a:t>‹#›</a:t>
            </a:fld>
            <a:endParaRPr lang="en-US"/>
          </a:p>
        </p:txBody>
      </p:sp>
    </p:spTree>
    <p:extLst>
      <p:ext uri="{BB962C8B-B14F-4D97-AF65-F5344CB8AC3E}">
        <p14:creationId xmlns="" xmlns:p14="http://schemas.microsoft.com/office/powerpoint/2010/main" val="312650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2513" y="987427"/>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0E00E3-71B9-4DEA-88E6-1F7A174C4193}" type="datetime1">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E6532-AFFE-4B57-8037-0B32E8F4AF9C}" type="slidenum">
              <a:rPr lang="en-US" smtClean="0"/>
              <a:pPr/>
              <a:t>‹#›</a:t>
            </a:fld>
            <a:endParaRPr lang="en-US"/>
          </a:p>
        </p:txBody>
      </p:sp>
    </p:spTree>
    <p:extLst>
      <p:ext uri="{BB962C8B-B14F-4D97-AF65-F5344CB8AC3E}">
        <p14:creationId xmlns="" xmlns:p14="http://schemas.microsoft.com/office/powerpoint/2010/main" val="190815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2513" y="987427"/>
            <a:ext cx="617139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ED696-7644-4CA9-8EEF-579CBA0EB46E}" type="datetime1">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E6532-AFFE-4B57-8037-0B32E8F4AF9C}" type="slidenum">
              <a:rPr lang="en-US" smtClean="0"/>
              <a:pPr/>
              <a:t>‹#›</a:t>
            </a:fld>
            <a:endParaRPr lang="en-US"/>
          </a:p>
        </p:txBody>
      </p:sp>
    </p:spTree>
    <p:extLst>
      <p:ext uri="{BB962C8B-B14F-4D97-AF65-F5344CB8AC3E}">
        <p14:creationId xmlns="" xmlns:p14="http://schemas.microsoft.com/office/powerpoint/2010/main" val="30102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7"/>
            <a:ext cx="10514231"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091" y="6356352"/>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139D3-AADC-4EDB-90BE-92EC0936BBDA}" type="datetime1">
              <a:rPr lang="en-US" smtClean="0"/>
              <a:pPr/>
              <a:t>2/23/2022</a:t>
            </a:fld>
            <a:endParaRPr lang="en-US"/>
          </a:p>
        </p:txBody>
      </p:sp>
      <p:sp>
        <p:nvSpPr>
          <p:cNvPr id="5" name="Footer Placeholder 4"/>
          <p:cNvSpPr>
            <a:spLocks noGrp="1"/>
          </p:cNvSpPr>
          <p:nvPr>
            <p:ph type="ftr" sz="quarter" idx="3"/>
          </p:nvPr>
        </p:nvSpPr>
        <p:spPr>
          <a:xfrm>
            <a:off x="4038075" y="6356352"/>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9479" y="6356352"/>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E6532-AFFE-4B57-8037-0B32E8F4AF9C}" type="slidenum">
              <a:rPr lang="en-US" smtClean="0"/>
              <a:pPr/>
              <a:t>‹#›</a:t>
            </a:fld>
            <a:endParaRPr lang="en-US"/>
          </a:p>
        </p:txBody>
      </p:sp>
    </p:spTree>
    <p:extLst>
      <p:ext uri="{BB962C8B-B14F-4D97-AF65-F5344CB8AC3E}">
        <p14:creationId xmlns="" xmlns:p14="http://schemas.microsoft.com/office/powerpoint/2010/main" val="3459073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s://www.caert.org.dz/" TargetMode="External"/><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hyperlink" Target="https://issafrica.org/iss-%09today/slow-progress-for-west-africas-latest-counter-terrorism-pla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www.csis.org/blogs" TargetMode="External"/><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hyperlink" Target="https://www.google.com/search?q=International+Convention+for+the+Supp"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unodc.org/unodc/en/terrorism/expertise/combating-terrorist-" TargetMode="External"/><Relationship Id="rId2" Type="http://schemas.openxmlformats.org/officeDocument/2006/relationships/notesSlide" Target="../notesSlides/notesSlide91.xml"/><Relationship Id="rId1" Type="http://schemas.openxmlformats.org/officeDocument/2006/relationships/slideLayout" Target="../slideLayouts/slideLayout1.xml"/><Relationship Id="rId5" Type="http://schemas.openxmlformats.org/officeDocument/2006/relationships/hyperlink" Target="https://www.fatfgafi.org/publications/methodsandtrends/documents/tf-west-africa.html" TargetMode="External"/><Relationship Id="rId4" Type="http://schemas.openxmlformats.org/officeDocument/2006/relationships/hyperlink" Target="https://www.gov.uk/"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www.fatfgafi.org/media/fatf/documents/reports/Terrorist-Financing-West-Central-Africa.pdf" TargetMode="External"/><Relationship Id="rId2" Type="http://schemas.openxmlformats.org/officeDocument/2006/relationships/notesSlide" Target="../notesSlides/notesSlide92.xml"/><Relationship Id="rId1" Type="http://schemas.openxmlformats.org/officeDocument/2006/relationships/slideLayout" Target="../slideLayouts/slideLayout1.xml"/><Relationship Id="rId5" Type="http://schemas.openxmlformats.org/officeDocument/2006/relationships/hyperlink" Target="https://www.state.gov/reports/country-reports-on-terrorism-2020/" TargetMode="External"/><Relationship Id="rId4" Type="http://schemas.openxmlformats.org/officeDocument/2006/relationships/hyperlink" Target="https://www.britannica.com/topic/terrorism"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www.visionofhumanity.org/wp-content/uploads/2020/11/GTI-%092020-" TargetMode="External"/><Relationship Id="rId2" Type="http://schemas.openxmlformats.org/officeDocument/2006/relationships/notesSlide" Target="../notesSlides/notesSlide93.xml"/><Relationship Id="rId1" Type="http://schemas.openxmlformats.org/officeDocument/2006/relationships/slideLayout" Target="../slideLayouts/slideLayout1.xml"/><Relationship Id="rId5" Type="http://schemas.openxmlformats.org/officeDocument/2006/relationships/hyperlink" Target="https://www.dema.az.gov/" TargetMode="External"/><Relationship Id="rId4" Type="http://schemas.openxmlformats.org/officeDocument/2006/relationships/hyperlink" Target="https://www.undp.org/content/dam/undp/library/km-qap/UNDP-RBAP-Violent-Extremism-in-SE-Asia-Entry-and-Exit-Points-20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4" name="Group 3"/>
          <p:cNvGrpSpPr/>
          <p:nvPr/>
        </p:nvGrpSpPr>
        <p:grpSpPr>
          <a:xfrm>
            <a:off x="0" y="21556"/>
            <a:ext cx="12190413" cy="818572"/>
            <a:chOff x="0" y="21556"/>
            <a:chExt cx="9144000" cy="818572"/>
          </a:xfrm>
        </p:grpSpPr>
        <p:sp>
          <p:nvSpPr>
            <p:cNvPr id="6" name="Down Ribbon 5"/>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7"/>
            <p:cNvGrpSpPr/>
            <p:nvPr/>
          </p:nvGrpSpPr>
          <p:grpSpPr>
            <a:xfrm>
              <a:off x="777922" y="202242"/>
              <a:ext cx="7588155" cy="457200"/>
              <a:chOff x="685800" y="228600"/>
              <a:chExt cx="7848600" cy="457200"/>
            </a:xfrm>
          </p:grpSpPr>
          <p:sp>
            <p:nvSpPr>
              <p:cNvPr id="8" name="Rectangle 7"/>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20"/>
          <p:cNvGrpSpPr/>
          <p:nvPr/>
        </p:nvGrpSpPr>
        <p:grpSpPr>
          <a:xfrm>
            <a:off x="-21017" y="5821552"/>
            <a:ext cx="12211432" cy="695159"/>
            <a:chOff x="0" y="5791187"/>
            <a:chExt cx="9144000" cy="609613"/>
          </a:xfrm>
        </p:grpSpPr>
        <p:sp>
          <p:nvSpPr>
            <p:cNvPr id="12" name="Rectangle 11"/>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1016" y="879850"/>
            <a:ext cx="12211430" cy="4909036"/>
          </a:xfrm>
          <a:prstGeom prst="rect">
            <a:avLst/>
          </a:prstGeom>
        </p:spPr>
        <p:txBody>
          <a:bodyPr wrap="square">
            <a:spAutoFit/>
          </a:bodyPr>
          <a:lstStyle/>
          <a:p>
            <a:pPr algn="ctr"/>
            <a:r>
              <a:rPr lang="en-US" sz="3000" b="1" dirty="0" smtClean="0">
                <a:solidFill>
                  <a:srgbClr val="FFFF00"/>
                </a:solidFill>
                <a:latin typeface="Tahoma" pitchFamily="34" charset="0"/>
                <a:ea typeface="Tahoma" pitchFamily="34" charset="0"/>
                <a:cs typeface="Tahoma" pitchFamily="34" charset="0"/>
              </a:rPr>
              <a:t>LECTURE DELIVERED </a:t>
            </a:r>
          </a:p>
          <a:p>
            <a:pPr algn="ctr"/>
            <a:endParaRPr lang="en-US" sz="1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BY</a:t>
            </a:r>
            <a:r>
              <a:rPr lang="en-US" sz="1600" dirty="0" smtClean="0">
                <a:solidFill>
                  <a:srgbClr val="FFFF00"/>
                </a:solidFill>
                <a:latin typeface="Tahoma" panose="020B0604030504040204" pitchFamily="34" charset="0"/>
                <a:ea typeface="Tahoma" panose="020B0604030504040204" pitchFamily="34" charset="0"/>
                <a:cs typeface="Tahoma" panose="020B0604030504040204" pitchFamily="34" charset="0"/>
              </a:rPr>
              <a:t/>
            </a:r>
            <a:br>
              <a:rPr lang="en-US" sz="1600" dirty="0" smtClean="0">
                <a:solidFill>
                  <a:srgbClr val="FFFF00"/>
                </a:solidFill>
                <a:latin typeface="Tahoma" panose="020B0604030504040204" pitchFamily="34" charset="0"/>
                <a:ea typeface="Tahoma" panose="020B0604030504040204" pitchFamily="34" charset="0"/>
                <a:cs typeface="Tahoma" panose="020B0604030504040204" pitchFamily="34" charset="0"/>
              </a:rPr>
            </a:br>
            <a:endParaRPr lang="en-US" sz="1600"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a:r>
              <a:rPr lang="en-US" sz="4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ROSELYN </a:t>
            </a:r>
            <a:r>
              <a:rPr lang="en-US" sz="4800" b="1" dirty="0">
                <a:solidFill>
                  <a:srgbClr val="FFFF00"/>
                </a:solidFill>
                <a:latin typeface="Tahoma" panose="020B0604030504040204" pitchFamily="34" charset="0"/>
                <a:ea typeface="Tahoma" panose="020B0604030504040204" pitchFamily="34" charset="0"/>
                <a:cs typeface="Tahoma" panose="020B0604030504040204" pitchFamily="34" charset="0"/>
              </a:rPr>
              <a:t>IGIO IZUAGBE</a:t>
            </a:r>
          </a:p>
          <a:p>
            <a:pPr algn="ctr"/>
            <a:endParaRPr lang="en-US" sz="1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a:endPar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a:endParaRPr lang="en-US" sz="1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a:endPar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a:endParaRPr lang="en-US" sz="1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a:endParaRPr lang="en-US"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a:endParaRPr lang="en-US"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a:endParaRPr lang="en-US"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a:endParaRPr lang="en-US"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a:r>
              <a:rPr lang="en-US" b="1" dirty="0" smtClean="0">
                <a:solidFill>
                  <a:srgbClr val="FFFF00"/>
                </a:solidFill>
                <a:latin typeface="Tahoma" panose="020B0604030504040204" pitchFamily="34" charset="0"/>
                <a:ea typeface="Tahoma" panose="020B0604030504040204" pitchFamily="34" charset="0"/>
                <a:cs typeface="Tahoma" panose="020B0604030504040204" pitchFamily="34" charset="0"/>
              </a:rPr>
              <a:t>FEBRUARY, 2022</a:t>
            </a:r>
          </a:p>
        </p:txBody>
      </p:sp>
      <p:sp>
        <p:nvSpPr>
          <p:cNvPr id="3" name="Slide Number Placeholder 2"/>
          <p:cNvSpPr>
            <a:spLocks noGrp="1"/>
          </p:cNvSpPr>
          <p:nvPr>
            <p:ph type="sldNum" sz="quarter" idx="12"/>
          </p:nvPr>
        </p:nvSpPr>
        <p:spPr>
          <a:xfrm>
            <a:off x="11224639" y="6507934"/>
            <a:ext cx="914281" cy="365125"/>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1</a:t>
            </a:fld>
            <a:endParaRPr lang="en-US" sz="1600" b="1" dirty="0">
              <a:solidFill>
                <a:srgbClr val="FF0000"/>
              </a:solidFill>
              <a:latin typeface="+mj-lt"/>
            </a:endParaRPr>
          </a:p>
        </p:txBody>
      </p:sp>
    </p:spTree>
    <p:extLst>
      <p:ext uri="{BB962C8B-B14F-4D97-AF65-F5344CB8AC3E}">
        <p14:creationId xmlns="" xmlns:p14="http://schemas.microsoft.com/office/powerpoint/2010/main" val="3741891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999222"/>
            <a:ext cx="12190413" cy="4800600"/>
          </a:xfrm>
        </p:spPr>
        <p:txBody>
          <a:bodyPr>
            <a:noAutofit/>
          </a:bodyPr>
          <a:lstStyle/>
          <a:p>
            <a:pPr marL="457200" indent="-457200" algn="just">
              <a:lnSpc>
                <a:spcPct val="200000"/>
              </a:lnSpc>
              <a:buClr>
                <a:srgbClr val="FF0000"/>
              </a:buClr>
              <a:buFont typeface="Wingdings" panose="05000000000000000000" pitchFamily="2" charset="2"/>
              <a:buChar char="q"/>
            </a:pPr>
            <a:r>
              <a:rPr lang="en-US" sz="40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Sympathisers</a:t>
            </a:r>
            <a:r>
              <a:rPr lang="en-US" sz="4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and deep pocket donors contributed via these charities to procure facilities required for Al-Qaeda logistical and operational needs (</a:t>
            </a:r>
            <a:r>
              <a:rPr lang="en-US" sz="40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Argenti</a:t>
            </a:r>
            <a:r>
              <a:rPr lang="en-US" sz="4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2002; </a:t>
            </a:r>
            <a:r>
              <a:rPr lang="en-US" sz="40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Comras</a:t>
            </a:r>
            <a:r>
              <a:rPr lang="en-US" sz="4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2005). </a:t>
            </a:r>
            <a:endParaRPr lang="en-US" sz="4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txBox="1">
            <a:spLocks/>
          </p:cNvSpPr>
          <p:nvPr/>
        </p:nvSpPr>
        <p:spPr>
          <a:xfrm>
            <a:off x="11238032" y="6489700"/>
            <a:ext cx="914281" cy="330200"/>
          </a:xfrm>
          <a:prstGeom prst="rect">
            <a:avLst/>
          </a:prstGeom>
          <a:solidFill>
            <a:schemeClr val="tx1"/>
          </a:solidFill>
          <a:ln w="57150">
            <a:solidFill>
              <a:srgbClr val="92D050"/>
            </a:solidFill>
          </a:ln>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0BE6532-AFFE-4B57-8037-0B32E8F4AF9C}" type="slidenum">
              <a:rPr kumimoji="0" lang="en-US" sz="1600" b="1" i="0" u="none" strike="noStrike" kern="1200" cap="none" spc="0" normalizeH="0" baseline="0" noProof="0" smtClean="0">
                <a:ln>
                  <a:noFill/>
                </a:ln>
                <a:solidFill>
                  <a:srgbClr val="FF0000"/>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srgbClr val="FF0000"/>
              </a:solidFill>
              <a:effectLst/>
              <a:uLnTx/>
              <a:uFillTx/>
              <a:latin typeface="+mj-lt"/>
              <a:ea typeface="+mn-ea"/>
              <a:cs typeface="+mn-cs"/>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999222"/>
            <a:ext cx="12190413" cy="4800600"/>
          </a:xfrm>
        </p:spPr>
        <p:txBody>
          <a:bodyPr>
            <a:noAutofit/>
          </a:bodyPr>
          <a:lstStyle/>
          <a:p>
            <a:pPr marL="457200" indent="-457200" algn="just">
              <a:lnSpc>
                <a:spcPct val="150000"/>
              </a:lnSpc>
              <a:buClr>
                <a:srgbClr val="FF0000"/>
              </a:buClr>
              <a:buFont typeface="Wingdings" panose="05000000000000000000" pitchFamily="2" charset="2"/>
              <a:buChar char="q"/>
            </a:pPr>
            <a:r>
              <a:rPr lang="en-US" sz="4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This might not be unconnected with the fact that the United States has a large, complex and open financial system making it a destination for legitimate trade and investments, but also a target for illicit activity and actors (</a:t>
            </a:r>
            <a:r>
              <a:rPr lang="en-US" sz="40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Szubin</a:t>
            </a:r>
            <a:r>
              <a:rPr lang="en-US" sz="4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2018). </a:t>
            </a:r>
            <a:endParaRPr lang="en-US" sz="4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11</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3" y="999222"/>
            <a:ext cx="8745915" cy="4800600"/>
          </a:xfrm>
        </p:spPr>
        <p:txBody>
          <a:bodyPr>
            <a:noAutofit/>
          </a:bodyPr>
          <a:lstStyle/>
          <a:p>
            <a:pPr marL="457200" indent="-457200" algn="just">
              <a:lnSpc>
                <a:spcPct val="150000"/>
              </a:lnSpc>
              <a:buClr>
                <a:srgbClr val="FF0000"/>
              </a:buClr>
              <a:buFont typeface="Wingdings" panose="05000000000000000000" pitchFamily="2" charset="2"/>
              <a:buChar char="q"/>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 9/11 Commission reported that Al-Qaeda facilitated its operations through these channels.</a:t>
            </a:r>
          </a:p>
          <a:p>
            <a:pPr marL="457200" indent="-457200" algn="just">
              <a:lnSpc>
                <a:spcPct val="150000"/>
              </a:lnSpc>
              <a:buClr>
                <a:srgbClr val="FF0000"/>
              </a:buClr>
              <a:buFont typeface="Wingdings" panose="05000000000000000000" pitchFamily="2" charset="2"/>
              <a:buChar char="q"/>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 devastating attack led to the death of three thousand (3,000) people, loss of three hundred thousand (300,000)</a:t>
            </a:r>
            <a:endPar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6" name="Picture 2" descr="Command under attack: What we've learned since 9/11 about managing cris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2764" y="1278611"/>
            <a:ext cx="2891754" cy="1575214"/>
          </a:xfrm>
          <a:prstGeom prst="rect">
            <a:avLst/>
          </a:prstGeom>
          <a:noFill/>
          <a:ln w="38100">
            <a:solidFill>
              <a:srgbClr val="FF0000"/>
            </a:solidFill>
          </a:ln>
          <a:extLst>
            <a:ext uri="{909E8E84-426E-40DD-AFC4-6F175D3DCCD1}">
              <a14:hiddenFill xmlns:a14="http://schemas.microsoft.com/office/drawing/2010/main" xmlns="">
                <a:solidFill>
                  <a:srgbClr val="FFFFFF"/>
                </a:solidFill>
              </a14:hiddenFill>
            </a:ext>
          </a:extLst>
        </p:spPr>
      </p:pic>
      <p:pic>
        <p:nvPicPr>
          <p:cNvPr id="27" name="Picture 4" descr="The Forgotten 9/11': Returning to the Pentagon 15 Years La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62763" y="3107043"/>
            <a:ext cx="3024380" cy="2025779"/>
          </a:xfrm>
          <a:prstGeom prst="rect">
            <a:avLst/>
          </a:prstGeom>
          <a:noFill/>
          <a:ln w="38100">
            <a:solidFill>
              <a:srgbClr val="FF0000"/>
            </a:solidFill>
          </a:ln>
          <a:extLst>
            <a:ext uri="{909E8E84-426E-40DD-AFC4-6F175D3DCCD1}">
              <a14:hiddenFill xmlns:a14="http://schemas.microsoft.com/office/drawing/2010/main" xmlns="">
                <a:solidFill>
                  <a:srgbClr val="FFFFFF"/>
                </a:solidFill>
              </a14:hiddenFill>
            </a:ext>
          </a:extLst>
        </p:spPr>
      </p:pic>
      <p:sp>
        <p:nvSpPr>
          <p:cNvPr id="28" name="Rectangle 27"/>
          <p:cNvSpPr/>
          <p:nvPr/>
        </p:nvSpPr>
        <p:spPr>
          <a:xfrm>
            <a:off x="8709261" y="5193973"/>
            <a:ext cx="3481152" cy="83746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sp>
        <p:nvSpPr>
          <p:cNvPr id="29"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12</a:t>
            </a:fld>
            <a:endParaRPr lang="en-US" sz="1600" b="1" dirty="0">
              <a:solidFill>
                <a:srgbClr val="FF0000"/>
              </a:solidFill>
              <a:latin typeface="+mj-lt"/>
            </a:endParaRPr>
          </a:p>
        </p:txBody>
      </p:sp>
      <p:grpSp>
        <p:nvGrpSpPr>
          <p:cNvPr id="30" name="Group 20"/>
          <p:cNvGrpSpPr/>
          <p:nvPr/>
        </p:nvGrpSpPr>
        <p:grpSpPr>
          <a:xfrm>
            <a:off x="-21017" y="6489700"/>
            <a:ext cx="11209717" cy="341338"/>
            <a:chOff x="0" y="5791187"/>
            <a:chExt cx="9144000" cy="609613"/>
          </a:xfrm>
        </p:grpSpPr>
        <p:sp>
          <p:nvSpPr>
            <p:cNvPr id="31" name="Rectangle 30"/>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3" y="999222"/>
            <a:ext cx="8745915" cy="4800600"/>
          </a:xfrm>
        </p:spPr>
        <p:txBody>
          <a:bodyPr>
            <a:noAutofit/>
          </a:bodyPr>
          <a:lstStyle/>
          <a:p>
            <a:pPr marL="457200" indent="-457200" algn="just">
              <a:lnSpc>
                <a:spcPct val="150000"/>
              </a:lnSpc>
              <a:buClr>
                <a:srgbClr val="FF0000"/>
              </a:buClr>
              <a:buFont typeface="Wingdings" panose="05000000000000000000" pitchFamily="2" charset="2"/>
              <a:buChar char="q"/>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communication facilities, displacement of twenty thousand (20,000) residential customers, knocked out over four million data circuits, set back fourteen thousand (14,000) businesses and deactivated ten cellular towers (</a:t>
            </a:r>
            <a:r>
              <a:rPr lang="en-US" sz="3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Argenti</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2002; </a:t>
            </a:r>
            <a:r>
              <a:rPr lang="en-US" sz="3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Comras</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2005 ).</a:t>
            </a:r>
            <a:endPar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6" name="Picture 2" descr="Command under attack: What we've learned since 9/11 about managing cris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2764" y="1278611"/>
            <a:ext cx="2891754" cy="1575214"/>
          </a:xfrm>
          <a:prstGeom prst="rect">
            <a:avLst/>
          </a:prstGeom>
          <a:noFill/>
          <a:ln w="38100">
            <a:solidFill>
              <a:srgbClr val="FF0000"/>
            </a:solidFill>
          </a:ln>
          <a:extLst>
            <a:ext uri="{909E8E84-426E-40DD-AFC4-6F175D3DCCD1}">
              <a14:hiddenFill xmlns:a14="http://schemas.microsoft.com/office/drawing/2010/main" xmlns="">
                <a:solidFill>
                  <a:srgbClr val="FFFFFF"/>
                </a:solidFill>
              </a14:hiddenFill>
            </a:ext>
          </a:extLst>
        </p:spPr>
      </p:pic>
      <p:pic>
        <p:nvPicPr>
          <p:cNvPr id="27" name="Picture 4" descr="The Forgotten 9/11': Returning to the Pentagon 15 Years La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62763" y="3107043"/>
            <a:ext cx="3024380" cy="2025779"/>
          </a:xfrm>
          <a:prstGeom prst="rect">
            <a:avLst/>
          </a:prstGeom>
          <a:noFill/>
          <a:ln w="38100">
            <a:solidFill>
              <a:srgbClr val="FF0000"/>
            </a:solidFill>
          </a:ln>
          <a:extLst>
            <a:ext uri="{909E8E84-426E-40DD-AFC4-6F175D3DCCD1}">
              <a14:hiddenFill xmlns:a14="http://schemas.microsoft.com/office/drawing/2010/main" xmlns="">
                <a:solidFill>
                  <a:srgbClr val="FFFFFF"/>
                </a:solidFill>
              </a14:hiddenFill>
            </a:ext>
          </a:extLst>
        </p:spPr>
      </p:pic>
      <p:sp>
        <p:nvSpPr>
          <p:cNvPr id="28" name="Rectangle 27"/>
          <p:cNvSpPr/>
          <p:nvPr/>
        </p:nvSpPr>
        <p:spPr>
          <a:xfrm>
            <a:off x="8709261" y="5193973"/>
            <a:ext cx="3481152" cy="83746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sp>
        <p:nvSpPr>
          <p:cNvPr id="32"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13</a:t>
            </a:fld>
            <a:endParaRPr lang="en-US" sz="1600" b="1" dirty="0">
              <a:solidFill>
                <a:srgbClr val="FF0000"/>
              </a:solidFill>
              <a:latin typeface="+mj-lt"/>
            </a:endParaRPr>
          </a:p>
        </p:txBody>
      </p:sp>
      <p:grpSp>
        <p:nvGrpSpPr>
          <p:cNvPr id="33" name="Group 20"/>
          <p:cNvGrpSpPr/>
          <p:nvPr/>
        </p:nvGrpSpPr>
        <p:grpSpPr>
          <a:xfrm>
            <a:off x="-21017" y="6489700"/>
            <a:ext cx="11209717" cy="341338"/>
            <a:chOff x="0" y="5791187"/>
            <a:chExt cx="9144000" cy="609613"/>
          </a:xfrm>
        </p:grpSpPr>
        <p:sp>
          <p:nvSpPr>
            <p:cNvPr id="34" name="Rectangle 33"/>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3" y="999222"/>
            <a:ext cx="8745915" cy="4800600"/>
          </a:xfrm>
        </p:spPr>
        <p:txBody>
          <a:bodyPr>
            <a:noAutofit/>
          </a:bodyPr>
          <a:lstStyle/>
          <a:p>
            <a:pPr marL="457200" indent="-457200" algn="just">
              <a:lnSpc>
                <a:spcPct val="15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 Europe, terrorists maintain their operations through access to several means of funding.</a:t>
            </a:r>
          </a:p>
          <a:p>
            <a:pPr marL="457200" indent="-457200" algn="just">
              <a:lnSpc>
                <a:spcPct val="15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Formed in 1969, the traditional activities of the Irish Republic Army (IRA) included armed torture, assassinations, suicide bombings, extortions, armed robberies and kidnappings. </a:t>
            </a: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 name="Picture 4" descr="The Forgotten 9/11': Returning to the Pentagon 15 Years La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53605" y="4183786"/>
            <a:ext cx="3384418" cy="1746805"/>
          </a:xfrm>
          <a:prstGeom prst="rect">
            <a:avLst/>
          </a:prstGeom>
          <a:noFill/>
          <a:ln w="38100">
            <a:solidFill>
              <a:srgbClr val="FF0000"/>
            </a:solidFill>
          </a:ln>
          <a:extLst>
            <a:ext uri="{909E8E84-426E-40DD-AFC4-6F175D3DCCD1}">
              <a14:hiddenFill xmlns:a14="http://schemas.microsoft.com/office/drawing/2010/main" xmlns="">
                <a:solidFill>
                  <a:srgbClr val="FFFFFF"/>
                </a:solidFill>
              </a14:hiddenFill>
            </a:ext>
          </a:extLst>
        </p:spPr>
      </p:pic>
      <p:sp>
        <p:nvSpPr>
          <p:cNvPr id="22" name="Rectangle 21"/>
          <p:cNvSpPr/>
          <p:nvPr/>
        </p:nvSpPr>
        <p:spPr>
          <a:xfrm>
            <a:off x="7923769" y="6007397"/>
            <a:ext cx="3764171" cy="404037"/>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latin typeface="Tahoma" panose="020B0604030504040204" pitchFamily="34" charset="0"/>
                <a:ea typeface="Tahoma" panose="020B0604030504040204" pitchFamily="34" charset="0"/>
                <a:cs typeface="Tahoma" panose="020B0604030504040204" pitchFamily="34" charset="0"/>
              </a:rPr>
              <a:t>Source: www.google.com</a:t>
            </a:r>
          </a:p>
        </p:txBody>
      </p:sp>
      <p:pic>
        <p:nvPicPr>
          <p:cNvPr id="29" name="Picture 28">
            <a:extLst>
              <a:ext uri="{FF2B5EF4-FFF2-40B4-BE49-F238E27FC236}">
                <a16:creationId xmlns:a16="http://schemas.microsoft.com/office/drawing/2014/main" xmlns="" id="{6FE37BF7-F687-4DC8-BBDC-F6B01A259246}"/>
              </a:ext>
            </a:extLst>
          </p:cNvPr>
          <p:cNvPicPr>
            <a:picLocks noChangeAspect="1"/>
          </p:cNvPicPr>
          <p:nvPr/>
        </p:nvPicPr>
        <p:blipFill>
          <a:blip r:embed="rId4" cstate="print"/>
          <a:stretch>
            <a:fillRect/>
          </a:stretch>
        </p:blipFill>
        <p:spPr>
          <a:xfrm>
            <a:off x="8853605" y="1050458"/>
            <a:ext cx="3336808" cy="2821279"/>
          </a:xfrm>
          <a:prstGeom prst="rect">
            <a:avLst/>
          </a:prstGeom>
        </p:spPr>
      </p:pic>
      <p:sp>
        <p:nvSpPr>
          <p:cNvPr id="30"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14</a:t>
            </a:fld>
            <a:endParaRPr lang="en-US" sz="1600" b="1" dirty="0">
              <a:solidFill>
                <a:srgbClr val="FF0000"/>
              </a:solidFill>
              <a:latin typeface="+mj-lt"/>
            </a:endParaRPr>
          </a:p>
        </p:txBody>
      </p:sp>
      <p:grpSp>
        <p:nvGrpSpPr>
          <p:cNvPr id="31" name="Group 20"/>
          <p:cNvGrpSpPr/>
          <p:nvPr/>
        </p:nvGrpSpPr>
        <p:grpSpPr>
          <a:xfrm>
            <a:off x="-21017" y="6489700"/>
            <a:ext cx="11209717" cy="341338"/>
            <a:chOff x="0" y="5791187"/>
            <a:chExt cx="9144000" cy="609613"/>
          </a:xfrm>
        </p:grpSpPr>
        <p:sp>
          <p:nvSpPr>
            <p:cNvPr id="32" name="Rectangle 31"/>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3" y="999223"/>
            <a:ext cx="7028124" cy="5465077"/>
          </a:xfrm>
        </p:spPr>
        <p:txBody>
          <a:bodyPr>
            <a:noAutofit/>
          </a:bodyPr>
          <a:lstStyle/>
          <a:p>
            <a:pPr marL="457200" indent="-457200" algn="just">
              <a:lnSpc>
                <a:spcPct val="150000"/>
              </a:lnSpc>
              <a:buClr>
                <a:srgbClr val="FF0000"/>
              </a:buClr>
              <a:buFont typeface="Wingdings" panose="05000000000000000000" pitchFamily="2" charset="2"/>
              <a:buChar char="q"/>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 2004, the </a:t>
            </a:r>
            <a:r>
              <a:rPr lang="en-US" sz="36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organisation</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was involved in two (2) robbery operations where they stole over forty-two million Euro (Pike, 2005). </a:t>
            </a:r>
            <a:endPar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4" name="Picture 2" descr="Command under attack: What we've learned since 9/11 about managing cris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0308" y="1225856"/>
            <a:ext cx="4500105" cy="3267280"/>
          </a:xfrm>
          <a:prstGeom prst="rect">
            <a:avLst/>
          </a:prstGeom>
          <a:noFill/>
          <a:ln w="38100">
            <a:solidFill>
              <a:srgbClr val="FF0000"/>
            </a:solidFill>
          </a:ln>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8544774" y="4714567"/>
            <a:ext cx="3645640" cy="428355"/>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15</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3" y="999223"/>
            <a:ext cx="7028124" cy="5465077"/>
          </a:xfrm>
        </p:spPr>
        <p:txBody>
          <a:bodyPr>
            <a:noAutofit/>
          </a:bodyPr>
          <a:lstStyle/>
          <a:p>
            <a:pPr marL="457200" indent="-457200" algn="just">
              <a:lnSpc>
                <a:spcPct val="150000"/>
              </a:lnSpc>
              <a:buClr>
                <a:srgbClr val="FF0000"/>
              </a:buClr>
              <a:buFont typeface="Wingdings" panose="05000000000000000000" pitchFamily="2" charset="2"/>
              <a:buChar char="q"/>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 India, infusion of money into terrorist activities has been linked to narcotics trade in the Afghanistan-Pakistan (</a:t>
            </a:r>
            <a:r>
              <a:rPr lang="en-US" sz="36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AfPak</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area, </a:t>
            </a:r>
            <a:endPar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16</a:t>
            </a:fld>
            <a:endParaRPr lang="en-US" sz="1600" b="1" dirty="0">
              <a:solidFill>
                <a:srgbClr val="FF0000"/>
              </a:solidFill>
              <a:latin typeface="+mj-lt"/>
            </a:endParaRPr>
          </a:p>
        </p:txBody>
      </p:sp>
      <p:grpSp>
        <p:nvGrpSpPr>
          <p:cNvPr id="12" name="Group 20"/>
          <p:cNvGrpSpPr/>
          <p:nvPr/>
        </p:nvGrpSpPr>
        <p:grpSpPr>
          <a:xfrm>
            <a:off x="-21017" y="6489700"/>
            <a:ext cx="11209717" cy="341338"/>
            <a:chOff x="0" y="5791187"/>
            <a:chExt cx="9144000" cy="609613"/>
          </a:xfrm>
        </p:grpSpPr>
        <p:sp>
          <p:nvSpPr>
            <p:cNvPr id="13" name="Rectangle 12"/>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3" cstate="print"/>
          <a:srcRect/>
          <a:stretch>
            <a:fillRect/>
          </a:stretch>
        </p:blipFill>
        <p:spPr bwMode="auto">
          <a:xfrm>
            <a:off x="8088313" y="952501"/>
            <a:ext cx="4102100" cy="3035299"/>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8113713" y="3962400"/>
            <a:ext cx="4076700" cy="2184400"/>
          </a:xfrm>
          <a:prstGeom prst="rect">
            <a:avLst/>
          </a:prstGeom>
          <a:noFill/>
          <a:ln w="9525">
            <a:noFill/>
            <a:miter lim="800000"/>
            <a:headEnd/>
            <a:tailEnd/>
          </a:ln>
          <a:effectLst/>
        </p:spPr>
      </p:pic>
      <p:sp>
        <p:nvSpPr>
          <p:cNvPr id="20" name="Rectangle 19"/>
          <p:cNvSpPr/>
          <p:nvPr/>
        </p:nvSpPr>
        <p:spPr>
          <a:xfrm>
            <a:off x="8601499" y="6105183"/>
            <a:ext cx="3166753" cy="340571"/>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grpSp>
        <p:nvGrpSpPr>
          <p:cNvPr id="2"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ubtitle 2"/>
          <p:cNvSpPr txBox="1">
            <a:spLocks/>
          </p:cNvSpPr>
          <p:nvPr/>
        </p:nvSpPr>
        <p:spPr>
          <a:xfrm>
            <a:off x="0" y="1066800"/>
            <a:ext cx="6711640" cy="5168900"/>
          </a:xfrm>
          <a:prstGeom prst="rect">
            <a:avLst/>
          </a:prstGeom>
        </p:spPr>
        <p:txBody>
          <a:bodyPr vert="horz" lIns="91440" tIns="45720" rIns="91440" bIns="45720" rtlCol="0">
            <a:noAutofit/>
          </a:bodyPr>
          <a:lstStyle/>
          <a:p>
            <a:pPr marL="457200" marR="0" lvl="0" indent="-457200" algn="just" defTabSz="914400" rtl="0" eaLnBrk="1" fontAlgn="auto" latinLnBrk="0" hangingPunct="1">
              <a:spcBef>
                <a:spcPts val="1000"/>
              </a:spcBef>
              <a:spcAft>
                <a:spcPts val="0"/>
              </a:spcAft>
              <a:buClr>
                <a:srgbClr val="FF0000"/>
              </a:buClr>
              <a:buSzTx/>
              <a:buFont typeface="Wingdings" panose="05000000000000000000" pitchFamily="2" charset="2"/>
              <a:buChar char="q"/>
              <a:tabLst/>
              <a:defRPr/>
            </a:pPr>
            <a:r>
              <a:rPr kumimoji="0" lang="en-US" sz="28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Of major importance is that monies to execute terror are routed through the </a:t>
            </a:r>
            <a:r>
              <a:rPr kumimoji="0" lang="en-US" sz="2800" b="1" i="0" u="none" strike="noStrike" kern="1200" cap="none" spc="0" normalizeH="0" baseline="0" noProof="0" dirty="0" err="1"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hawala</a:t>
            </a:r>
            <a:r>
              <a:rPr kumimoji="0" lang="en-US" sz="28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 system which refers to the cohesiveness of a large network of money brokers in these countries.</a:t>
            </a:r>
          </a:p>
          <a:p>
            <a:pPr marL="457200" marR="0" lvl="0" indent="-457200" algn="just" defTabSz="914400" rtl="0" eaLnBrk="1" fontAlgn="auto" latinLnBrk="0" hangingPunct="1">
              <a:spcBef>
                <a:spcPts val="1000"/>
              </a:spcBef>
              <a:spcAft>
                <a:spcPts val="0"/>
              </a:spcAft>
              <a:buClr>
                <a:srgbClr val="FF0000"/>
              </a:buClr>
              <a:buSzTx/>
              <a:buFont typeface="Wingdings" panose="05000000000000000000" pitchFamily="2" charset="2"/>
              <a:buChar char="q"/>
              <a:tabLst/>
              <a:defRPr/>
            </a:pPr>
            <a:r>
              <a:rPr kumimoji="0" lang="en-US" sz="28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Over the years, this has emerged to be the biggest network for giving money to terrorists (</a:t>
            </a:r>
            <a:r>
              <a:rPr kumimoji="0" lang="en-US" sz="2800" b="1" i="0" u="none" strike="noStrike" kern="1200" cap="none" spc="0" normalizeH="0" baseline="0" noProof="0" dirty="0" err="1"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Chadha</a:t>
            </a:r>
            <a:r>
              <a:rPr kumimoji="0" lang="en-US" sz="28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 2015). </a:t>
            </a:r>
            <a:endParaRPr kumimoji="0" lang="en-US" sz="28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17</a:t>
            </a:fld>
            <a:endParaRPr lang="en-US" sz="1600" b="1" dirty="0">
              <a:solidFill>
                <a:srgbClr val="FF0000"/>
              </a:solidFill>
              <a:latin typeface="+mj-lt"/>
            </a:endParaRPr>
          </a:p>
        </p:txBody>
      </p:sp>
      <p:grpSp>
        <p:nvGrpSpPr>
          <p:cNvPr id="20" name="Group 20"/>
          <p:cNvGrpSpPr/>
          <p:nvPr/>
        </p:nvGrpSpPr>
        <p:grpSpPr>
          <a:xfrm>
            <a:off x="-21017" y="6489700"/>
            <a:ext cx="11209717" cy="341338"/>
            <a:chOff x="0" y="5791187"/>
            <a:chExt cx="9144000" cy="609613"/>
          </a:xfrm>
        </p:grpSpPr>
        <p:sp>
          <p:nvSpPr>
            <p:cNvPr id="22" name="Rectangle 21"/>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3" name="Picture 5"/>
          <p:cNvPicPr>
            <a:picLocks noChangeAspect="1" noChangeArrowheads="1"/>
          </p:cNvPicPr>
          <p:nvPr/>
        </p:nvPicPr>
        <p:blipFill>
          <a:blip r:embed="rId3" cstate="print"/>
          <a:srcRect t="12750" b="13661"/>
          <a:stretch>
            <a:fillRect/>
          </a:stretch>
        </p:blipFill>
        <p:spPr bwMode="auto">
          <a:xfrm>
            <a:off x="6997700" y="3594101"/>
            <a:ext cx="4940299" cy="2527300"/>
          </a:xfrm>
          <a:prstGeom prst="rect">
            <a:avLst/>
          </a:prstGeom>
          <a:noFill/>
          <a:ln w="9525">
            <a:noFill/>
            <a:miter lim="800000"/>
            <a:headEnd/>
            <a:tailEnd/>
          </a:ln>
          <a:effectLst/>
        </p:spPr>
      </p:pic>
      <p:sp>
        <p:nvSpPr>
          <p:cNvPr id="29" name="Rectangle 28"/>
          <p:cNvSpPr/>
          <p:nvPr/>
        </p:nvSpPr>
        <p:spPr>
          <a:xfrm>
            <a:off x="7928399" y="6117883"/>
            <a:ext cx="3166753" cy="340571"/>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pic>
        <p:nvPicPr>
          <p:cNvPr id="2056" name="Picture 8"/>
          <p:cNvPicPr>
            <a:picLocks noChangeAspect="1" noChangeArrowheads="1"/>
          </p:cNvPicPr>
          <p:nvPr/>
        </p:nvPicPr>
        <p:blipFill>
          <a:blip r:embed="rId4" cstate="print"/>
          <a:srcRect/>
          <a:stretch>
            <a:fillRect/>
          </a:stretch>
        </p:blipFill>
        <p:spPr bwMode="auto">
          <a:xfrm>
            <a:off x="6959600" y="1003300"/>
            <a:ext cx="5003800" cy="2540000"/>
          </a:xfrm>
          <a:prstGeom prst="rect">
            <a:avLst/>
          </a:prstGeom>
          <a:noFill/>
          <a:ln w="9525">
            <a:noFill/>
            <a:miter lim="800000"/>
            <a:headEnd/>
            <a:tailEnd/>
          </a:ln>
          <a:effectLst/>
        </p:spPr>
      </p:pic>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grpSp>
        <p:nvGrpSpPr>
          <p:cNvPr id="2"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18</a:t>
            </a:fld>
            <a:endParaRPr lang="en-US" sz="1600" b="1" dirty="0">
              <a:solidFill>
                <a:srgbClr val="FF0000"/>
              </a:solidFill>
              <a:latin typeface="+mj-lt"/>
            </a:endParaRPr>
          </a:p>
        </p:txBody>
      </p:sp>
      <p:grpSp>
        <p:nvGrpSpPr>
          <p:cNvPr id="4" name="Group 20"/>
          <p:cNvGrpSpPr/>
          <p:nvPr/>
        </p:nvGrpSpPr>
        <p:grpSpPr>
          <a:xfrm>
            <a:off x="-21017" y="6489700"/>
            <a:ext cx="11209717" cy="341338"/>
            <a:chOff x="0" y="5791187"/>
            <a:chExt cx="9144000" cy="609613"/>
          </a:xfrm>
        </p:grpSpPr>
        <p:sp>
          <p:nvSpPr>
            <p:cNvPr id="22" name="Rectangle 21"/>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a:off x="7928399" y="6117883"/>
            <a:ext cx="3166753" cy="340571"/>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pic>
        <p:nvPicPr>
          <p:cNvPr id="2055" name="Picture 7"/>
          <p:cNvPicPr>
            <a:picLocks noChangeAspect="1" noChangeArrowheads="1"/>
          </p:cNvPicPr>
          <p:nvPr/>
        </p:nvPicPr>
        <p:blipFill>
          <a:blip r:embed="rId3" cstate="print"/>
          <a:srcRect/>
          <a:stretch>
            <a:fillRect/>
          </a:stretch>
        </p:blipFill>
        <p:spPr bwMode="auto">
          <a:xfrm>
            <a:off x="533400" y="1028700"/>
            <a:ext cx="11353800" cy="5054600"/>
          </a:xfrm>
          <a:prstGeom prst="rect">
            <a:avLst/>
          </a:prstGeom>
          <a:noFill/>
          <a:ln w="9525">
            <a:noFill/>
            <a:miter lim="800000"/>
            <a:headEnd/>
            <a:tailEnd/>
          </a:ln>
          <a:effectLst/>
        </p:spPr>
      </p:pic>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grpSp>
        <p:nvGrpSpPr>
          <p:cNvPr id="2"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Subtitle 2"/>
          <p:cNvSpPr>
            <a:spLocks noGrp="1"/>
          </p:cNvSpPr>
          <p:nvPr>
            <p:ph type="subTitle" idx="1"/>
          </p:nvPr>
        </p:nvSpPr>
        <p:spPr>
          <a:xfrm>
            <a:off x="0" y="1419641"/>
            <a:ext cx="8490857" cy="3711159"/>
          </a:xfrm>
        </p:spPr>
        <p:txBody>
          <a:bodyPr>
            <a:noAutofit/>
          </a:bodyPr>
          <a:lstStyle/>
          <a:p>
            <a:pPr marL="457200" indent="-457200" algn="just">
              <a:lnSpc>
                <a:spcPct val="150000"/>
              </a:lnSpc>
              <a:buClr>
                <a:srgbClr val="FF0000"/>
              </a:buClr>
              <a:buFont typeface="Wingdings" panose="05000000000000000000" pitchFamily="2" charset="2"/>
              <a:buChar char="q"/>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In Africa and the Middle East terrorist organisations are receiving funds from a plethora of sources. </a:t>
            </a:r>
          </a:p>
          <a:p>
            <a:pPr marL="457200" indent="-457200" algn="just">
              <a:lnSpc>
                <a:spcPct val="150000"/>
              </a:lnSpc>
              <a:buClr>
                <a:srgbClr val="FF0000"/>
              </a:buClr>
              <a:buFont typeface="Wingdings" panose="05000000000000000000" pitchFamily="2" charset="2"/>
              <a:buChar char="q"/>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With these financial backings, they are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increasing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attacks against the people and governments. </a:t>
            </a:r>
          </a:p>
          <a:p>
            <a:pPr algn="just">
              <a:lnSpc>
                <a:spcPct val="150000"/>
              </a:lnSpc>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2" descr="File:Mali in Africa (-mini map -rivers).svg - Wikimedia Common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48574" y="1787941"/>
            <a:ext cx="2591027" cy="2835355"/>
          </a:xfrm>
          <a:prstGeom prst="rect">
            <a:avLst/>
          </a:prstGeom>
          <a:noFill/>
          <a:ln w="38100">
            <a:solidFill>
              <a:srgbClr val="FF0000"/>
            </a:solidFill>
          </a:ln>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9045999" y="4797083"/>
            <a:ext cx="3166753" cy="340571"/>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sp>
        <p:nvSpPr>
          <p:cNvPr id="14"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19</a:t>
            </a:fld>
            <a:endParaRPr lang="en-US" sz="1600" b="1" dirty="0">
              <a:solidFill>
                <a:srgbClr val="FF0000"/>
              </a:solidFill>
              <a:latin typeface="+mj-lt"/>
            </a:endParaRPr>
          </a:p>
        </p:txBody>
      </p:sp>
      <p:grpSp>
        <p:nvGrpSpPr>
          <p:cNvPr id="15" name="Group 20"/>
          <p:cNvGrpSpPr/>
          <p:nvPr/>
        </p:nvGrpSpPr>
        <p:grpSpPr>
          <a:xfrm>
            <a:off x="-21017" y="6489700"/>
            <a:ext cx="11209717" cy="341338"/>
            <a:chOff x="0" y="5791187"/>
            <a:chExt cx="9144000" cy="609613"/>
          </a:xfrm>
        </p:grpSpPr>
        <p:sp>
          <p:nvSpPr>
            <p:cNvPr id="17" name="Rectangle 16"/>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 name="Rectangle 19"/>
          <p:cNvSpPr/>
          <p:nvPr/>
        </p:nvSpPr>
        <p:spPr>
          <a:xfrm>
            <a:off x="1783023" y="1226298"/>
            <a:ext cx="8218019" cy="907302"/>
          </a:xfrm>
          <a:prstGeom prst="rect">
            <a:avLst/>
          </a:prstGeom>
          <a:solidFill>
            <a:schemeClr val="tx1"/>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TOPIC</a:t>
            </a:r>
            <a:endPar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ounded Rectangle 21"/>
          <p:cNvSpPr/>
          <p:nvPr/>
        </p:nvSpPr>
        <p:spPr>
          <a:xfrm>
            <a:off x="0" y="2326342"/>
            <a:ext cx="12190413" cy="3541059"/>
          </a:xfrm>
          <a:prstGeom prst="roundRect">
            <a:avLst/>
          </a:prstGeom>
          <a:solidFill>
            <a:schemeClr val="tx1"/>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ahoma" panose="020B0604030504040204" pitchFamily="34" charset="0"/>
                <a:ea typeface="Tahoma" panose="020B0604030504040204" pitchFamily="34" charset="0"/>
                <a:cs typeface="Tahoma" panose="020B0604030504040204" pitchFamily="34" charset="0"/>
              </a:rPr>
              <a:t>TERRORISM </a:t>
            </a:r>
            <a:r>
              <a:rPr lang="en-US" sz="4000" b="1" dirty="0" smtClean="0">
                <a:latin typeface="Tahoma" panose="020B0604030504040204" pitchFamily="34" charset="0"/>
                <a:ea typeface="Tahoma" panose="020B0604030504040204" pitchFamily="34" charset="0"/>
                <a:cs typeface="Tahoma" panose="020B0604030504040204" pitchFamily="34" charset="0"/>
              </a:rPr>
              <a:t>AND TERRORISM FINANCING IN WEST AFRICA</a:t>
            </a:r>
            <a:endParaRPr lang="en-US" sz="4000" dirty="0">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7"/>
            <p:cNvGrpSpPr/>
            <p:nvPr/>
          </p:nvGrpSpPr>
          <p:grpSpPr>
            <a:xfrm>
              <a:off x="777922" y="202242"/>
              <a:ext cx="7588155" cy="457200"/>
              <a:chOff x="685800" y="228600"/>
              <a:chExt cx="7848600" cy="457200"/>
            </a:xfrm>
          </p:grpSpPr>
          <p:sp>
            <p:nvSpPr>
              <p:cNvPr id="24" name="Rectangle 23"/>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2</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18" name="Rectangle 17"/>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017233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grpSp>
        <p:nvGrpSpPr>
          <p:cNvPr id="2"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Subtitle 2"/>
          <p:cNvSpPr>
            <a:spLocks noGrp="1"/>
          </p:cNvSpPr>
          <p:nvPr>
            <p:ph type="subTitle" idx="1"/>
          </p:nvPr>
        </p:nvSpPr>
        <p:spPr>
          <a:xfrm>
            <a:off x="0" y="1590684"/>
            <a:ext cx="9124950" cy="4800600"/>
          </a:xfrm>
        </p:spPr>
        <p:txBody>
          <a:bodyPr>
            <a:noAutofit/>
          </a:bodyPr>
          <a:lstStyle/>
          <a:p>
            <a:pPr marL="457200" indent="-457200" algn="just">
              <a:lnSpc>
                <a:spcPct val="150000"/>
              </a:lnSpc>
              <a:buClr>
                <a:srgbClr val="FF0000"/>
              </a:buClr>
              <a:buFont typeface="Wingdings" panose="05000000000000000000" pitchFamily="2" charset="2"/>
              <a:buChar char="q"/>
            </a:pP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In Egypt, Ansar Bayt al-</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Maqdis</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(ABM) now Islamic State in Syria Sinai Province (ISIS-SP) was officially designated a terrorist organisation in 2014. </a:t>
            </a:r>
          </a:p>
          <a:p>
            <a:pPr marL="457200" indent="-457200" algn="just">
              <a:lnSpc>
                <a:spcPct val="150000"/>
              </a:lnSpc>
              <a:buClr>
                <a:srgbClr val="FF0000"/>
              </a:buClr>
              <a:buFont typeface="Wingdings" panose="05000000000000000000" pitchFamily="2" charset="2"/>
              <a:buChar char="q"/>
            </a:pP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On 4th November, 2015, the organisation claimed responsibility for bombing a Russian passenger plane in Egypt’s Sinai Peninsula.</a:t>
            </a:r>
          </a:p>
          <a:p>
            <a:pPr marL="457200" indent="-457200" algn="just">
              <a:lnSpc>
                <a:spcPct val="150000"/>
              </a:lnSpc>
              <a:buClr>
                <a:srgbClr val="FF0000"/>
              </a:buClr>
              <a:buFont typeface="Wingdings" panose="05000000000000000000" pitchFamily="2" charset="2"/>
              <a:buChar char="q"/>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2" descr="File:Mali in Africa (-mini map -rivers).svg - Wikimedia Common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48573" y="1716046"/>
            <a:ext cx="2591027" cy="2835355"/>
          </a:xfrm>
          <a:prstGeom prst="rect">
            <a:avLst/>
          </a:prstGeom>
          <a:noFill/>
          <a:ln w="38100">
            <a:solidFill>
              <a:srgbClr val="FF0000"/>
            </a:solidFill>
          </a:ln>
          <a:extLst>
            <a:ext uri="{909E8E84-426E-40DD-AFC4-6F175D3DCCD1}">
              <a14:hiddenFill xmlns:a14="http://schemas.microsoft.com/office/drawing/2010/main" xmlns="">
                <a:solidFill>
                  <a:srgbClr val="FFFFFF"/>
                </a:solidFill>
              </a14:hiddenFill>
            </a:ext>
          </a:extLst>
        </p:spPr>
      </p:pic>
      <p:sp>
        <p:nvSpPr>
          <p:cNvPr id="22" name="Rectangle 21"/>
          <p:cNvSpPr/>
          <p:nvPr/>
        </p:nvSpPr>
        <p:spPr>
          <a:xfrm>
            <a:off x="9045998" y="4725188"/>
            <a:ext cx="3166753" cy="340571"/>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sp>
        <p:nvSpPr>
          <p:cNvPr id="2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20</a:t>
            </a:fld>
            <a:endParaRPr lang="en-US" sz="1600" b="1" dirty="0">
              <a:solidFill>
                <a:srgbClr val="FF0000"/>
              </a:solidFill>
              <a:latin typeface="+mj-lt"/>
            </a:endParaRPr>
          </a:p>
        </p:txBody>
      </p:sp>
      <p:grpSp>
        <p:nvGrpSpPr>
          <p:cNvPr id="27" name="Group 20"/>
          <p:cNvGrpSpPr/>
          <p:nvPr/>
        </p:nvGrpSpPr>
        <p:grpSpPr>
          <a:xfrm>
            <a:off x="-21017" y="6489700"/>
            <a:ext cx="11209717" cy="341338"/>
            <a:chOff x="0" y="5791187"/>
            <a:chExt cx="9144000" cy="609613"/>
          </a:xfrm>
        </p:grpSpPr>
        <p:sp>
          <p:nvSpPr>
            <p:cNvPr id="28" name="Rectangle 27"/>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grpSp>
        <p:nvGrpSpPr>
          <p:cNvPr id="2"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Subtitle 2"/>
          <p:cNvSpPr>
            <a:spLocks noGrp="1"/>
          </p:cNvSpPr>
          <p:nvPr>
            <p:ph type="subTitle" idx="1"/>
          </p:nvPr>
        </p:nvSpPr>
        <p:spPr>
          <a:xfrm>
            <a:off x="152399" y="1590684"/>
            <a:ext cx="7632701" cy="4800600"/>
          </a:xfrm>
        </p:spPr>
        <p:txBody>
          <a:bodyPr>
            <a:noAutofit/>
          </a:bodyPr>
          <a:lstStyle/>
          <a:p>
            <a:pPr marL="457200" indent="-457200" algn="just">
              <a:lnSpc>
                <a:spcPct val="150000"/>
              </a:lnSpc>
              <a:buClr>
                <a:srgbClr val="FF0000"/>
              </a:buClr>
              <a:buFont typeface="Wingdings" panose="05000000000000000000" pitchFamily="2" charset="2"/>
              <a:buChar char="q"/>
            </a:pP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All the two hundred and twenty-four people onboard died. </a:t>
            </a:r>
          </a:p>
          <a:p>
            <a:pPr marL="457200" indent="-457200" algn="just">
              <a:lnSpc>
                <a:spcPct val="150000"/>
              </a:lnSpc>
              <a:buClr>
                <a:srgbClr val="FF0000"/>
              </a:buClr>
              <a:buFont typeface="Wingdings" panose="05000000000000000000" pitchFamily="2" charset="2"/>
              <a:buChar char="q"/>
            </a:pP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Although it is unclear how it sources its funds, there are indications that the group receives financial support from Islamic State in Syria (ISIS) (USDOS, 2019).</a:t>
            </a:r>
          </a:p>
        </p:txBody>
      </p:sp>
      <p:sp>
        <p:nvSpPr>
          <p:cNvPr id="16" name="Rectangle 15"/>
          <p:cNvSpPr/>
          <p:nvPr/>
        </p:nvSpPr>
        <p:spPr>
          <a:xfrm>
            <a:off x="8775205" y="5830088"/>
            <a:ext cx="2878746" cy="527596"/>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sp>
        <p:nvSpPr>
          <p:cNvPr id="17"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21</a:t>
            </a:fld>
            <a:endParaRPr lang="en-US" sz="1600" b="1" dirty="0">
              <a:solidFill>
                <a:srgbClr val="FF0000"/>
              </a:solidFill>
              <a:latin typeface="+mj-lt"/>
            </a:endParaRPr>
          </a:p>
        </p:txBody>
      </p:sp>
      <p:grpSp>
        <p:nvGrpSpPr>
          <p:cNvPr id="26" name="Group 20"/>
          <p:cNvGrpSpPr/>
          <p:nvPr/>
        </p:nvGrpSpPr>
        <p:grpSpPr>
          <a:xfrm>
            <a:off x="-21017" y="6489700"/>
            <a:ext cx="11209717" cy="341338"/>
            <a:chOff x="0" y="5791187"/>
            <a:chExt cx="9144000" cy="609613"/>
          </a:xfrm>
        </p:grpSpPr>
        <p:sp>
          <p:nvSpPr>
            <p:cNvPr id="27" name="Rectangle 26"/>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p:cNvPicPr>
            <a:picLocks noChangeAspect="1" noChangeArrowheads="1"/>
          </p:cNvPicPr>
          <p:nvPr/>
        </p:nvPicPr>
        <p:blipFill>
          <a:blip r:embed="rId3" cstate="print"/>
          <a:srcRect/>
          <a:stretch>
            <a:fillRect/>
          </a:stretch>
        </p:blipFill>
        <p:spPr bwMode="auto">
          <a:xfrm>
            <a:off x="7924800" y="1143000"/>
            <a:ext cx="4102100" cy="3937000"/>
          </a:xfrm>
          <a:prstGeom prst="rect">
            <a:avLst/>
          </a:prstGeom>
          <a:noFill/>
          <a:ln w="9525">
            <a:noFill/>
            <a:miter lim="800000"/>
            <a:headEnd/>
            <a:tailEnd/>
          </a:ln>
          <a:effectLst/>
        </p:spPr>
      </p:pic>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grpSp>
        <p:nvGrpSpPr>
          <p:cNvPr id="2"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Subtitle 2"/>
          <p:cNvSpPr>
            <a:spLocks noGrp="1"/>
          </p:cNvSpPr>
          <p:nvPr>
            <p:ph type="subTitle" idx="1"/>
          </p:nvPr>
        </p:nvSpPr>
        <p:spPr>
          <a:xfrm>
            <a:off x="152400" y="1769759"/>
            <a:ext cx="6545283" cy="4800600"/>
          </a:xfrm>
        </p:spPr>
        <p:txBody>
          <a:bodyPr>
            <a:noAutofit/>
          </a:bodyPr>
          <a:lstStyle/>
          <a:p>
            <a:pPr marL="457200" indent="-457200" algn="just">
              <a:lnSpc>
                <a:spcPct val="150000"/>
              </a:lnSpc>
              <a:buClr>
                <a:srgbClr val="FF0000"/>
              </a:buClr>
              <a:buFont typeface="Wingdings" panose="05000000000000000000" pitchFamily="2" charset="2"/>
              <a:buChar char="q"/>
            </a:pPr>
            <a:r>
              <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In Mali, the lethality and number of terrorist attacks are increasingly worrisome. 			</a:t>
            </a:r>
          </a:p>
        </p:txBody>
      </p:sp>
      <p:sp>
        <p:nvSpPr>
          <p:cNvPr id="19" name="Rectangle 18"/>
          <p:cNvSpPr/>
          <p:nvPr/>
        </p:nvSpPr>
        <p:spPr>
          <a:xfrm>
            <a:off x="8233558" y="5520934"/>
            <a:ext cx="3166753" cy="340571"/>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pic>
        <p:nvPicPr>
          <p:cNvPr id="20" name="Picture 19">
            <a:extLst>
              <a:ext uri="{FF2B5EF4-FFF2-40B4-BE49-F238E27FC236}">
                <a16:creationId xmlns:a16="http://schemas.microsoft.com/office/drawing/2014/main" xmlns="" id="{D300BD1F-4D9C-424C-B185-6EEDC9175D44}"/>
              </a:ext>
            </a:extLst>
          </p:cNvPr>
          <p:cNvPicPr>
            <a:picLocks noChangeAspect="1"/>
          </p:cNvPicPr>
          <p:nvPr/>
        </p:nvPicPr>
        <p:blipFill>
          <a:blip r:embed="rId3" cstate="print"/>
          <a:stretch>
            <a:fillRect/>
          </a:stretch>
        </p:blipFill>
        <p:spPr>
          <a:xfrm>
            <a:off x="6935190" y="1777305"/>
            <a:ext cx="5104410" cy="3485146"/>
          </a:xfrm>
          <a:prstGeom prst="rect">
            <a:avLst/>
          </a:prstGeom>
        </p:spPr>
      </p:pic>
      <p:sp>
        <p:nvSpPr>
          <p:cNvPr id="22"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22</a:t>
            </a:fld>
            <a:endParaRPr lang="en-US" sz="1600" b="1" dirty="0">
              <a:solidFill>
                <a:srgbClr val="FF0000"/>
              </a:solidFill>
              <a:latin typeface="+mj-lt"/>
            </a:endParaRPr>
          </a:p>
        </p:txBody>
      </p:sp>
      <p:grpSp>
        <p:nvGrpSpPr>
          <p:cNvPr id="26" name="Group 20"/>
          <p:cNvGrpSpPr/>
          <p:nvPr/>
        </p:nvGrpSpPr>
        <p:grpSpPr>
          <a:xfrm>
            <a:off x="-21017" y="6489700"/>
            <a:ext cx="11209717" cy="341338"/>
            <a:chOff x="0" y="5791187"/>
            <a:chExt cx="9144000" cy="609613"/>
          </a:xfrm>
        </p:grpSpPr>
        <p:sp>
          <p:nvSpPr>
            <p:cNvPr id="27" name="Rectangle 26"/>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grpSp>
        <p:nvGrpSpPr>
          <p:cNvPr id="2"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Subtitle 2"/>
          <p:cNvSpPr>
            <a:spLocks noGrp="1"/>
          </p:cNvSpPr>
          <p:nvPr>
            <p:ph type="subTitle" idx="1"/>
          </p:nvPr>
        </p:nvSpPr>
        <p:spPr>
          <a:xfrm>
            <a:off x="105713" y="1590684"/>
            <a:ext cx="8853155" cy="4800600"/>
          </a:xfrm>
        </p:spPr>
        <p:txBody>
          <a:bodyPr>
            <a:noAutofit/>
          </a:bodyPr>
          <a:lstStyle/>
          <a:p>
            <a:pPr marL="457200" indent="-457200" algn="just">
              <a:lnSpc>
                <a:spcPct val="150000"/>
              </a:lnSpc>
              <a:buClr>
                <a:srgbClr val="FF0000"/>
              </a:buClr>
              <a:buFont typeface="Wingdings" panose="05000000000000000000" pitchFamily="2" charset="2"/>
              <a:buChar char="q"/>
            </a:pP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Activities of Islamic State in Syria and the Greater Sahara (ISIS-GS),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Jama’at</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Nasr al-Islam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wal</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Muslimin</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(JNIM), al-</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Murabitoun</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Macina</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Liberation Front and Ansar al-Dine have been implicated for complex attacks on peacekeeping facilities, worship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centres</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public transport systems and military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bases. </a:t>
            </a: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2" descr="Terror on the rise: In Burkina Faso and Mali, criminals and terrorists  enjoy a symbiotic relationship | SOFRE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58869" y="2084147"/>
            <a:ext cx="3127417" cy="3356071"/>
          </a:xfrm>
          <a:prstGeom prst="rect">
            <a:avLst/>
          </a:prstGeom>
          <a:noFill/>
          <a:ln w="38100">
            <a:solidFill>
              <a:srgbClr val="FF0000"/>
            </a:solidFill>
          </a:ln>
          <a:extLst>
            <a:ext uri="{909E8E84-426E-40DD-AFC4-6F175D3DCCD1}">
              <a14:hiddenFill xmlns:a14="http://schemas.microsoft.com/office/drawing/2010/main" xmlns="">
                <a:solidFill>
                  <a:srgbClr val="FFFFFF"/>
                </a:solidFill>
              </a14:hiddenFill>
            </a:ext>
          </a:extLst>
        </p:spPr>
      </p:pic>
      <p:sp>
        <p:nvSpPr>
          <p:cNvPr id="16" name="Rectangle 15"/>
          <p:cNvSpPr/>
          <p:nvPr/>
        </p:nvSpPr>
        <p:spPr>
          <a:xfrm>
            <a:off x="8958869" y="5678920"/>
            <a:ext cx="3224299" cy="392059"/>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sp>
        <p:nvSpPr>
          <p:cNvPr id="22"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23</a:t>
            </a:fld>
            <a:endParaRPr lang="en-US" sz="1600" b="1" dirty="0">
              <a:solidFill>
                <a:srgbClr val="FF0000"/>
              </a:solidFill>
              <a:latin typeface="+mj-lt"/>
            </a:endParaRPr>
          </a:p>
        </p:txBody>
      </p:sp>
      <p:grpSp>
        <p:nvGrpSpPr>
          <p:cNvPr id="26" name="Group 20"/>
          <p:cNvGrpSpPr/>
          <p:nvPr/>
        </p:nvGrpSpPr>
        <p:grpSpPr>
          <a:xfrm>
            <a:off x="-21017" y="6489700"/>
            <a:ext cx="11209717" cy="341338"/>
            <a:chOff x="0" y="5791187"/>
            <a:chExt cx="9144000" cy="609613"/>
          </a:xfrm>
        </p:grpSpPr>
        <p:sp>
          <p:nvSpPr>
            <p:cNvPr id="27" name="Rectangle 26"/>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grpSp>
        <p:nvGrpSpPr>
          <p:cNvPr id="2"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Subtitle 2"/>
          <p:cNvSpPr>
            <a:spLocks noGrp="1"/>
          </p:cNvSpPr>
          <p:nvPr>
            <p:ph type="subTitle" idx="1"/>
          </p:nvPr>
        </p:nvSpPr>
        <p:spPr>
          <a:xfrm>
            <a:off x="109859" y="1509073"/>
            <a:ext cx="8612991" cy="4800600"/>
          </a:xfrm>
        </p:spPr>
        <p:txBody>
          <a:bodyPr>
            <a:noAutofit/>
          </a:bodyPr>
          <a:lstStyle/>
          <a:p>
            <a:pPr marL="457200" indent="-457200" algn="just">
              <a:lnSpc>
                <a:spcPct val="150000"/>
              </a:lnSpc>
              <a:buClr>
                <a:srgbClr val="FF0000"/>
              </a:buClr>
              <a:buFont typeface="Wingdings" panose="05000000000000000000" pitchFamily="2" charset="2"/>
              <a:buChar char="q"/>
            </a:pP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In Nigeria, the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Jama’tul</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Ahlis</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Sunnah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Lidda’a</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Wati</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wal</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-Jihad otherwise known as Boko Haram has carried out several attacks and still active. </a:t>
            </a:r>
          </a:p>
          <a:p>
            <a:pPr marL="457200" indent="-457200" algn="just">
              <a:lnSpc>
                <a:spcPct val="150000"/>
              </a:lnSpc>
              <a:buClr>
                <a:srgbClr val="FF0000"/>
              </a:buClr>
              <a:buFont typeface="Wingdings" panose="05000000000000000000" pitchFamily="2" charset="2"/>
              <a:buChar char="q"/>
            </a:pP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For Boko Haram terrorist group to have carried out the numerous attacks recorded, it requires significant funding. </a:t>
            </a:r>
          </a:p>
        </p:txBody>
      </p:sp>
      <p:pic>
        <p:nvPicPr>
          <p:cNvPr id="19" name="Picture 2" descr="Boko Haram threatens to 'sell' kidnapped Nigerian schoolgirl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6379" y="1764217"/>
            <a:ext cx="2965991" cy="1664783"/>
          </a:xfrm>
          <a:prstGeom prst="rect">
            <a:avLst/>
          </a:prstGeom>
          <a:noFill/>
          <a:ln w="38100">
            <a:solidFill>
              <a:srgbClr val="FF0000"/>
            </a:solidFill>
          </a:ln>
          <a:extLst>
            <a:ext uri="{909E8E84-426E-40DD-AFC4-6F175D3DCCD1}">
              <a14:hiddenFill xmlns:a14="http://schemas.microsoft.com/office/drawing/2010/main" xmlns="">
                <a:solidFill>
                  <a:srgbClr val="FFFFFF"/>
                </a:solidFill>
              </a14:hiddenFill>
            </a:ext>
          </a:extLst>
        </p:spPr>
      </p:pic>
      <p:sp>
        <p:nvSpPr>
          <p:cNvPr id="20" name="Rectangle 19"/>
          <p:cNvSpPr/>
          <p:nvPr/>
        </p:nvSpPr>
        <p:spPr>
          <a:xfrm>
            <a:off x="8967701" y="5716740"/>
            <a:ext cx="3224299" cy="392059"/>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pic>
        <p:nvPicPr>
          <p:cNvPr id="22" name="Picture 4" descr="Boko Haram | History, Meaning, Insurgency, &amp; Facts | Britannic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16150" y="3863178"/>
            <a:ext cx="2965991" cy="1703592"/>
          </a:xfrm>
          <a:prstGeom prst="rect">
            <a:avLst/>
          </a:prstGeom>
          <a:noFill/>
          <a:ln w="57150">
            <a:solidFill>
              <a:srgbClr val="FF0000"/>
            </a:solidFill>
          </a:ln>
          <a:extLst>
            <a:ext uri="{909E8E84-426E-40DD-AFC4-6F175D3DCCD1}">
              <a14:hiddenFill xmlns:a14="http://schemas.microsoft.com/office/drawing/2010/main" xmlns="">
                <a:solidFill>
                  <a:srgbClr val="FFFFFF"/>
                </a:solidFill>
              </a14:hiddenFill>
            </a:ext>
          </a:extLst>
        </p:spPr>
      </p:pic>
      <p:sp>
        <p:nvSpPr>
          <p:cNvPr id="2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24</a:t>
            </a:fld>
            <a:endParaRPr lang="en-US" sz="1600" b="1" dirty="0">
              <a:solidFill>
                <a:srgbClr val="FF0000"/>
              </a:solidFill>
              <a:latin typeface="+mj-lt"/>
            </a:endParaRPr>
          </a:p>
        </p:txBody>
      </p:sp>
      <p:grpSp>
        <p:nvGrpSpPr>
          <p:cNvPr id="27" name="Group 20"/>
          <p:cNvGrpSpPr/>
          <p:nvPr/>
        </p:nvGrpSpPr>
        <p:grpSpPr>
          <a:xfrm>
            <a:off x="-21017" y="6489700"/>
            <a:ext cx="11209717" cy="341338"/>
            <a:chOff x="0" y="5791187"/>
            <a:chExt cx="9144000" cy="609613"/>
          </a:xfrm>
        </p:grpSpPr>
        <p:sp>
          <p:nvSpPr>
            <p:cNvPr id="28" name="Rectangle 27"/>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grpSp>
        <p:nvGrpSpPr>
          <p:cNvPr id="2"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Subtitle 2"/>
          <p:cNvSpPr>
            <a:spLocks noGrp="1"/>
          </p:cNvSpPr>
          <p:nvPr>
            <p:ph type="subTitle" idx="1"/>
          </p:nvPr>
        </p:nvSpPr>
        <p:spPr>
          <a:xfrm>
            <a:off x="0" y="1026473"/>
            <a:ext cx="11840841" cy="4800600"/>
          </a:xfrm>
        </p:spPr>
        <p:txBody>
          <a:bodyPr>
            <a:noAutofit/>
          </a:bodyPr>
          <a:lstStyle/>
          <a:p>
            <a:pPr marL="457200" indent="-457200" algn="just">
              <a:lnSpc>
                <a:spcPct val="10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Since 2009,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Boko</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Haram</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has terrorized the Nigerian State with excruciating well-coordinated attacks.</a:t>
            </a:r>
          </a:p>
          <a:p>
            <a:pPr marL="457200" indent="-457200" algn="just">
              <a:lnSpc>
                <a:spcPct val="100000"/>
              </a:lnSpc>
              <a:buClr>
                <a:srgbClr val="FF0000"/>
              </a:buClr>
            </a:pPr>
            <a:endParaRPr lang="en-US" sz="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0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How the group has conducted attacks and sacked military and police infrastructures, communities and facilities owned by national and international organizations is a signal to its sophistication enabled by access to funds.</a:t>
            </a:r>
          </a:p>
          <a:p>
            <a:pPr marL="457200" indent="-457200" algn="just">
              <a:lnSpc>
                <a:spcPct val="100000"/>
              </a:lnSpc>
              <a:buClr>
                <a:srgbClr val="FF0000"/>
              </a:buClr>
              <a:buFont typeface="Wingdings" panose="05000000000000000000" pitchFamily="2" charset="2"/>
              <a:buChar char="q"/>
            </a:pPr>
            <a:endParaRPr lang="en-US" sz="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0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This has allowed it to demonstrate it lethality and ferociousness which remain mind-boggling. </a:t>
            </a:r>
          </a:p>
          <a:p>
            <a:pPr marL="457200" indent="-457200" algn="just">
              <a:lnSpc>
                <a:spcPct val="100000"/>
              </a:lnSpc>
              <a:buClr>
                <a:srgbClr val="FF0000"/>
              </a:buClr>
              <a:buFont typeface="Wingdings" panose="05000000000000000000" pitchFamily="2" charset="2"/>
              <a:buChar char="q"/>
            </a:pPr>
            <a:endParaRPr lang="en-US" sz="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0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This is coupled with the fact that the country is yet to record a notable case of conviction for terrorism financing.</a:t>
            </a: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25</a:t>
            </a:fld>
            <a:endParaRPr lang="en-US" sz="1600" b="1" dirty="0">
              <a:solidFill>
                <a:srgbClr val="FF0000"/>
              </a:solidFill>
              <a:latin typeface="+mj-lt"/>
            </a:endParaRPr>
          </a:p>
        </p:txBody>
      </p:sp>
      <p:grpSp>
        <p:nvGrpSpPr>
          <p:cNvPr id="4" name="Group 20"/>
          <p:cNvGrpSpPr/>
          <p:nvPr/>
        </p:nvGrpSpPr>
        <p:grpSpPr>
          <a:xfrm>
            <a:off x="-21017" y="6489700"/>
            <a:ext cx="11209717" cy="341338"/>
            <a:chOff x="0" y="5791187"/>
            <a:chExt cx="9144000" cy="609613"/>
          </a:xfrm>
        </p:grpSpPr>
        <p:sp>
          <p:nvSpPr>
            <p:cNvPr id="28" name="Rectangle 27"/>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grpSp>
        <p:nvGrpSpPr>
          <p:cNvPr id="2"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Subtitle 2"/>
          <p:cNvSpPr>
            <a:spLocks noGrp="1"/>
          </p:cNvSpPr>
          <p:nvPr>
            <p:ph type="subTitle" idx="1"/>
          </p:nvPr>
        </p:nvSpPr>
        <p:spPr>
          <a:xfrm>
            <a:off x="0" y="886773"/>
            <a:ext cx="11840841" cy="4800600"/>
          </a:xfrm>
        </p:spPr>
        <p:txBody>
          <a:bodyPr>
            <a:noAutofit/>
          </a:bodyPr>
          <a:lstStyle/>
          <a:p>
            <a:pPr marL="457200" indent="-457200" algn="just">
              <a:lnSpc>
                <a:spcPct val="10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 2013,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Boko</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Haram</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was ranked the 7</a:t>
            </a:r>
            <a:r>
              <a:rPr lang="en-US" sz="2800" b="1" baseline="30000" dirty="0" smtClean="0">
                <a:solidFill>
                  <a:srgbClr val="FFFF00"/>
                </a:solidFill>
                <a:latin typeface="Tahoma" panose="020B0604030504040204" pitchFamily="34" charset="0"/>
                <a:ea typeface="Tahoma" panose="020B0604030504040204" pitchFamily="34" charset="0"/>
                <a:cs typeface="Tahoma" panose="020B0604030504040204" pitchFamily="34" charset="0"/>
              </a:rPr>
              <a:t>th</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richest terrorist group in the world.</a:t>
            </a:r>
          </a:p>
          <a:p>
            <a:pPr marL="457200" indent="-457200" algn="just">
              <a:lnSpc>
                <a:spcPct val="100000"/>
              </a:lnSpc>
              <a:buClr>
                <a:srgbClr val="FF0000"/>
              </a:buClr>
              <a:buFont typeface="Wingdings" panose="05000000000000000000" pitchFamily="2" charset="2"/>
              <a:buChar char="q"/>
            </a:pPr>
            <a:endParaRPr lang="en-US" sz="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0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 2020,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Boko</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Haram</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still maintained its position as the 3</a:t>
            </a:r>
            <a:r>
              <a:rPr lang="en-US" sz="2800" b="1" baseline="30000" dirty="0" smtClean="0">
                <a:solidFill>
                  <a:srgbClr val="FFFF00"/>
                </a:solidFill>
                <a:latin typeface="Tahoma" panose="020B0604030504040204" pitchFamily="34" charset="0"/>
                <a:ea typeface="Tahoma" panose="020B0604030504040204" pitchFamily="34" charset="0"/>
                <a:cs typeface="Tahoma" panose="020B0604030504040204" pitchFamily="34" charset="0"/>
              </a:rPr>
              <a:t>rd</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most dangerous terrorist organization in the world (Global Terrorism Index, 2020).  </a:t>
            </a:r>
          </a:p>
          <a:p>
            <a:pPr marL="457200" indent="-457200" algn="just">
              <a:lnSpc>
                <a:spcPct val="100000"/>
              </a:lnSpc>
              <a:buClr>
                <a:srgbClr val="FF0000"/>
              </a:buClr>
              <a:buFont typeface="Wingdings" panose="05000000000000000000" pitchFamily="2" charset="2"/>
              <a:buChar char="q"/>
            </a:pPr>
            <a:endParaRPr lang="en-US" sz="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0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Despite the efforts of the Federal Government, Law Enforcement Agencies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LEAs</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and financial institutions like the Central Bank of Nigeria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CBN</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Nigerian Financial Intelligence Unit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NFIU</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and Special Control Unit Against Money Laundering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SCUML</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the menace persists.</a:t>
            </a:r>
          </a:p>
          <a:p>
            <a:pPr marL="457200" indent="-457200" algn="just">
              <a:lnSpc>
                <a:spcPct val="100000"/>
              </a:lnSpc>
              <a:buClr>
                <a:srgbClr val="FF0000"/>
              </a:buClr>
              <a:buFont typeface="Wingdings" panose="05000000000000000000" pitchFamily="2" charset="2"/>
              <a:buChar char="q"/>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26</a:t>
            </a:fld>
            <a:endParaRPr lang="en-US" sz="1600" b="1" dirty="0">
              <a:solidFill>
                <a:srgbClr val="FF0000"/>
              </a:solidFill>
              <a:latin typeface="+mj-lt"/>
            </a:endParaRPr>
          </a:p>
        </p:txBody>
      </p:sp>
      <p:grpSp>
        <p:nvGrpSpPr>
          <p:cNvPr id="4" name="Group 20"/>
          <p:cNvGrpSpPr/>
          <p:nvPr/>
        </p:nvGrpSpPr>
        <p:grpSpPr>
          <a:xfrm>
            <a:off x="-21017" y="6489700"/>
            <a:ext cx="11209717" cy="341338"/>
            <a:chOff x="0" y="5791187"/>
            <a:chExt cx="9144000" cy="609613"/>
          </a:xfrm>
        </p:grpSpPr>
        <p:sp>
          <p:nvSpPr>
            <p:cNvPr id="28" name="Rectangle 27"/>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27</a:t>
            </a:fld>
            <a:endParaRPr lang="en-US" sz="1600" b="1" dirty="0">
              <a:solidFill>
                <a:srgbClr val="FF0000"/>
              </a:solidFill>
              <a:latin typeface="+mj-lt"/>
            </a:endParaRPr>
          </a:p>
        </p:txBody>
      </p:sp>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grpSp>
        <p:nvGrpSpPr>
          <p:cNvPr id="2"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Subtitle 2"/>
          <p:cNvSpPr>
            <a:spLocks noGrp="1"/>
          </p:cNvSpPr>
          <p:nvPr>
            <p:ph type="subTitle" idx="1"/>
          </p:nvPr>
        </p:nvSpPr>
        <p:spPr>
          <a:xfrm>
            <a:off x="237905" y="1064565"/>
            <a:ext cx="7940895" cy="4800600"/>
          </a:xfrm>
        </p:spPr>
        <p:txBody>
          <a:bodyPr>
            <a:noAutofit/>
          </a:bodyPr>
          <a:lstStyle/>
          <a:p>
            <a:pPr marL="457200" indent="-457200" algn="just">
              <a:lnSpc>
                <a:spcPct val="150000"/>
              </a:lnSpc>
              <a:buClr>
                <a:srgbClr val="FF0000"/>
              </a:buClr>
              <a:buFont typeface="Wingdings" panose="05000000000000000000" pitchFamily="2" charset="2"/>
              <a:buChar char="q"/>
            </a:pP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Financing terrorism is done in such a covert way that detecting it is not only confusing but also time consuming as the web of moving slush money and other assets is complex. </a:t>
            </a:r>
          </a:p>
          <a:p>
            <a:pPr marL="457200" indent="-457200" algn="just">
              <a:lnSpc>
                <a:spcPct val="150000"/>
              </a:lnSpc>
              <a:buClr>
                <a:srgbClr val="FF0000"/>
              </a:buClr>
              <a:buFont typeface="Wingdings" panose="05000000000000000000" pitchFamily="2" charset="2"/>
              <a:buChar char="q"/>
            </a:pP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The methods of raising funds can be legitimate and illegitimate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Trippl</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2015).</a:t>
            </a:r>
          </a:p>
        </p:txBody>
      </p:sp>
      <p:sp>
        <p:nvSpPr>
          <p:cNvPr id="16" name="Rectangle 15"/>
          <p:cNvSpPr/>
          <p:nvPr/>
        </p:nvSpPr>
        <p:spPr>
          <a:xfrm>
            <a:off x="8789151" y="6030984"/>
            <a:ext cx="3224299" cy="392059"/>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pic>
        <p:nvPicPr>
          <p:cNvPr id="26" name="Picture 2" descr="Pictures of Money | Flick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21700" y="1008778"/>
            <a:ext cx="3419695" cy="2559922"/>
          </a:xfrm>
          <a:prstGeom prst="rect">
            <a:avLst/>
          </a:prstGeom>
          <a:noFill/>
          <a:ln w="38100">
            <a:solidFill>
              <a:srgbClr val="FF0000"/>
            </a:solidFill>
          </a:ln>
          <a:extLst>
            <a:ext uri="{909E8E84-426E-40DD-AFC4-6F175D3DCCD1}">
              <a14:hiddenFill xmlns:a14="http://schemas.microsoft.com/office/drawing/2010/main" xmlns="">
                <a:solidFill>
                  <a:srgbClr val="FFFFFF"/>
                </a:solidFill>
              </a14:hiddenFill>
            </a:ext>
          </a:extLst>
        </p:spPr>
      </p:pic>
      <p:grpSp>
        <p:nvGrpSpPr>
          <p:cNvPr id="27" name="Group 20"/>
          <p:cNvGrpSpPr/>
          <p:nvPr/>
        </p:nvGrpSpPr>
        <p:grpSpPr>
          <a:xfrm>
            <a:off x="-21017" y="6489700"/>
            <a:ext cx="11209717" cy="341338"/>
            <a:chOff x="0" y="5791187"/>
            <a:chExt cx="9144000" cy="609613"/>
          </a:xfrm>
        </p:grpSpPr>
        <p:sp>
          <p:nvSpPr>
            <p:cNvPr id="28" name="Rectangle 27"/>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p:cNvPicPr>
            <a:picLocks noChangeAspect="1" noChangeArrowheads="1"/>
          </p:cNvPicPr>
          <p:nvPr/>
        </p:nvPicPr>
        <p:blipFill>
          <a:blip r:embed="rId4" cstate="print"/>
          <a:srcRect/>
          <a:stretch>
            <a:fillRect/>
          </a:stretch>
        </p:blipFill>
        <p:spPr bwMode="auto">
          <a:xfrm>
            <a:off x="8420100" y="3746500"/>
            <a:ext cx="3770313" cy="2273300"/>
          </a:xfrm>
          <a:prstGeom prst="rect">
            <a:avLst/>
          </a:prstGeom>
          <a:noFill/>
          <a:ln w="9525">
            <a:noFill/>
            <a:miter lim="800000"/>
            <a:headEnd/>
            <a:tailEnd/>
          </a:ln>
          <a:effectLst/>
        </p:spPr>
      </p:pic>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49646"/>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405620"/>
            <a:ext cx="12190413" cy="4800600"/>
          </a:xfrm>
        </p:spPr>
        <p:txBody>
          <a:bodyPr>
            <a:noAutofit/>
          </a:bodyPr>
          <a:lstStyle/>
          <a:p>
            <a:pPr algn="just">
              <a:lnSpc>
                <a:spcPct val="150000"/>
              </a:lnSpc>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Terrorist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organisations</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have emerged in South-East Asia over the years.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Examples: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the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Arakan</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Rohingya</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Salvation Army (ARSA) in Myanmar, Front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Pembela</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Islam (FPI) in Indonesia, Moro National Liberation Front (MNLF) in Philippines and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Patani</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United Liberation Organization (PULO) in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Thailand.</a:t>
            </a: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28</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800211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85721" y="448046"/>
            <a:ext cx="10971372" cy="656854"/>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939800"/>
            <a:ext cx="12190413" cy="5139420"/>
          </a:xfrm>
        </p:spPr>
        <p:txBody>
          <a:bodyPr>
            <a:noAutofit/>
          </a:bodyPr>
          <a:lstStyle/>
          <a:p>
            <a:pPr algn="just">
              <a:lnSpc>
                <a:spcPct val="150000"/>
              </a:lnSpc>
              <a:buClr>
                <a:srgbClr val="FF0000"/>
              </a:buClr>
              <a:buFont typeface="Wingdings" panose="05000000000000000000" pitchFamily="2" charset="2"/>
              <a:buChar char="§"/>
            </a:pPr>
            <a:r>
              <a:rPr lang="en-US" sz="2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According </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to the Global Terrorism Index (GTI, 2020), sub-Saharan Africa (SSA) which is home to ECOWAS nations is the most insecure part of the world due largely to the activities of violent extremists that </a:t>
            </a:r>
            <a:r>
              <a:rPr lang="en-US" sz="2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operate with </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increased tensions, fatalities and displacements. </a:t>
            </a:r>
            <a:endParaRPr lang="en-US" sz="27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buClr>
                <a:srgbClr val="FF0000"/>
              </a:buClr>
              <a:buFont typeface="Wingdings" panose="05000000000000000000" pitchFamily="2" charset="2"/>
              <a:buChar char="§"/>
            </a:pPr>
            <a:r>
              <a:rPr lang="en-US" sz="2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Terrorism </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is a menace to all 15 ECOWAS nations and a serious </a:t>
            </a:r>
            <a:r>
              <a:rPr lang="en-US" sz="2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security challenge </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in at least 4 of them namely Nigeria, Mali, Burkina Faso and Cameroon which are ranked 2</a:t>
            </a:r>
            <a:r>
              <a:rPr lang="en-US" sz="2700" b="1" baseline="30000" dirty="0">
                <a:solidFill>
                  <a:srgbClr val="FFFF00"/>
                </a:solidFill>
                <a:latin typeface="Tahoma" panose="020B0604030504040204" pitchFamily="34" charset="0"/>
                <a:ea typeface="Tahoma" panose="020B0604030504040204" pitchFamily="34" charset="0"/>
                <a:cs typeface="Tahoma" panose="020B0604030504040204" pitchFamily="34" charset="0"/>
              </a:rPr>
              <a:t>nd</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 11</a:t>
            </a:r>
            <a:r>
              <a:rPr lang="en-US" sz="2700" b="1" baseline="30000" dirty="0">
                <a:solidFill>
                  <a:srgbClr val="FFFF00"/>
                </a:solidFill>
                <a:latin typeface="Tahoma" panose="020B0604030504040204" pitchFamily="34" charset="0"/>
                <a:ea typeface="Tahoma" panose="020B0604030504040204" pitchFamily="34" charset="0"/>
                <a:cs typeface="Tahoma" panose="020B0604030504040204" pitchFamily="34" charset="0"/>
              </a:rPr>
              <a:t>th</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 12</a:t>
            </a:r>
            <a:r>
              <a:rPr lang="en-US" sz="2700" b="1" baseline="30000" dirty="0">
                <a:solidFill>
                  <a:srgbClr val="FFFF00"/>
                </a:solidFill>
                <a:latin typeface="Tahoma" panose="020B0604030504040204" pitchFamily="34" charset="0"/>
                <a:ea typeface="Tahoma" panose="020B0604030504040204" pitchFamily="34" charset="0"/>
                <a:cs typeface="Tahoma" panose="020B0604030504040204" pitchFamily="34" charset="0"/>
              </a:rPr>
              <a:t>th</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 and 13</a:t>
            </a:r>
            <a:r>
              <a:rPr lang="en-US" sz="2700" b="1" baseline="30000" dirty="0">
                <a:solidFill>
                  <a:srgbClr val="FFFF00"/>
                </a:solidFill>
                <a:latin typeface="Tahoma" panose="020B0604030504040204" pitchFamily="34" charset="0"/>
                <a:ea typeface="Tahoma" panose="020B0604030504040204" pitchFamily="34" charset="0"/>
                <a:cs typeface="Tahoma" panose="020B0604030504040204" pitchFamily="34" charset="0"/>
              </a:rPr>
              <a:t>th</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 on the GTI (2020</a:t>
            </a:r>
            <a:r>
              <a:rPr lang="en-US" sz="2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endPar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422944"/>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29</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253109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60528"/>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rPr>
              <a:t>PRESENTATION OUTLINE</a:t>
            </a:r>
          </a:p>
        </p:txBody>
      </p:sp>
      <p:sp>
        <p:nvSpPr>
          <p:cNvPr id="2" name="Rectangle 1"/>
          <p:cNvSpPr/>
          <p:nvPr/>
        </p:nvSpPr>
        <p:spPr>
          <a:xfrm>
            <a:off x="0" y="1687339"/>
            <a:ext cx="12190413" cy="4031873"/>
          </a:xfrm>
          <a:prstGeom prst="rect">
            <a:avLst/>
          </a:prstGeom>
        </p:spPr>
        <p:txBody>
          <a:bodyPr wrap="square">
            <a:spAutoFit/>
          </a:bodyPr>
          <a:lstStyle/>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Introduction</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Definition of terms</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Terrorist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organisations in West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Africa</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Terrorist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financing in West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Africa</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Efforts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to quell the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phenomenon</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Challenges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to the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efforts</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Way forward</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Conclusion</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p>
        </p:txBody>
      </p:sp>
      <p:grpSp>
        <p:nvGrpSpPr>
          <p:cNvPr id="19" name="Group 18"/>
          <p:cNvGrpSpPr/>
          <p:nvPr/>
        </p:nvGrpSpPr>
        <p:grpSpPr>
          <a:xfrm>
            <a:off x="0" y="21556"/>
            <a:ext cx="12190413" cy="818572"/>
            <a:chOff x="0" y="21556"/>
            <a:chExt cx="9144000" cy="818572"/>
          </a:xfrm>
        </p:grpSpPr>
        <p:sp>
          <p:nvSpPr>
            <p:cNvPr id="20" name="Down Ribbon 19"/>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7"/>
            <p:cNvGrpSpPr/>
            <p:nvPr/>
          </p:nvGrpSpPr>
          <p:grpSpPr>
            <a:xfrm>
              <a:off x="777922" y="202242"/>
              <a:ext cx="7588155" cy="457200"/>
              <a:chOff x="685800" y="228600"/>
              <a:chExt cx="7848600" cy="457200"/>
            </a:xfrm>
          </p:grpSpPr>
          <p:sp>
            <p:nvSpPr>
              <p:cNvPr id="22" name="Rectangle 21"/>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3</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5" name="Rectangle 24"/>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4007418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49646"/>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405620"/>
            <a:ext cx="12190413" cy="4800600"/>
          </a:xfrm>
        </p:spPr>
        <p:txBody>
          <a:bodyPr>
            <a:noAutofit/>
          </a:bodyPr>
          <a:lstStyle/>
          <a:p>
            <a:pPr algn="just">
              <a:lnSpc>
                <a:spcPct val="150000"/>
              </a:lnSpc>
              <a:buClr>
                <a:srgbClr val="FF0000"/>
              </a:buClr>
              <a:buFont typeface="Wingdings" panose="05000000000000000000" pitchFamily="2" charset="2"/>
              <a:buChar char="§"/>
            </a:pPr>
            <a:r>
              <a:rPr lang="en-US" sz="2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According to the </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2020 </a:t>
            </a:r>
            <a:r>
              <a:rPr lang="en-US" sz="2700" b="1" dirty="0" err="1">
                <a:solidFill>
                  <a:srgbClr val="FFFF00"/>
                </a:solidFill>
                <a:latin typeface="Tahoma" panose="020B0604030504040204" pitchFamily="34" charset="0"/>
                <a:ea typeface="Tahoma" panose="020B0604030504040204" pitchFamily="34" charset="0"/>
                <a:cs typeface="Tahoma" panose="020B0604030504040204" pitchFamily="34" charset="0"/>
              </a:rPr>
              <a:t>GTI</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terrorism </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has greatly increased in recent years in West Africa, especially in the Lake Chad Basin and the Sahel. </a:t>
            </a:r>
            <a:endParaRPr lang="en-US"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buClr>
                <a:srgbClr val="FF0000"/>
              </a:buClr>
              <a:buFont typeface="Wingdings" panose="05000000000000000000" pitchFamily="2" charset="2"/>
              <a:buChar char="§"/>
            </a:pPr>
            <a:r>
              <a:rPr lang="en-US" sz="2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Groups </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like </a:t>
            </a:r>
            <a:r>
              <a:rPr lang="en-US" sz="27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Boko</a:t>
            </a:r>
            <a:r>
              <a:rPr lang="en-US" sz="2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Haram in Nigeria, Al-Qaeda in the Islamic Maghreb (AQIM) and Islamic State in Greater Sahara (ISGS) in Mali and surrounding nations are challenging the security architecture in countries where they are domiciled and threatening peace and security in West Africa. </a:t>
            </a:r>
            <a:endParaRPr lang="en-US" sz="27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30</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185293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49646"/>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405620"/>
            <a:ext cx="12190413" cy="4800600"/>
          </a:xfrm>
        </p:spPr>
        <p:txBody>
          <a:bodyPr>
            <a:noAutofit/>
          </a:bodyPr>
          <a:lstStyle/>
          <a:p>
            <a:pPr algn="just">
              <a:buClr>
                <a:srgbClr val="FF0000"/>
              </a:buClr>
              <a:buFont typeface="Wingdings" panose="05000000000000000000" pitchFamily="2" charset="2"/>
              <a:buChar char="§"/>
            </a:pPr>
            <a:r>
              <a:rPr lang="en-US" sz="3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Moreso</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 7 of the 10 countries with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increase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in terrorism are in the SSA. </a:t>
            </a:r>
            <a:endPar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They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are: Burkina Faso, Mozambique, Democratic Republic of Congo (DRC), Niger, Cameroon and Ethiopia (GTI, 2020). </a:t>
            </a:r>
            <a:endPar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4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of these countries i.e. Burkina Faso, Niger, Cameroon and Nigeria are located in West Africa. </a:t>
            </a: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31</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551270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49646"/>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405620"/>
            <a:ext cx="8482747" cy="4800600"/>
          </a:xfrm>
        </p:spPr>
        <p:txBody>
          <a:bodyPr>
            <a:noAutofit/>
          </a:bodyPr>
          <a:lstStyle/>
          <a:p>
            <a:pPr algn="just">
              <a:buClr>
                <a:srgbClr val="FF0000"/>
              </a:buClr>
              <a:buFont typeface="Wingdings" panose="05000000000000000000" pitchFamily="2" charset="2"/>
              <a:buChar char="§"/>
            </a:pP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Their </a:t>
            </a:r>
            <a:r>
              <a:rPr lang="en-US" sz="3000" b="1" dirty="0">
                <a:solidFill>
                  <a:srgbClr val="FFFF00"/>
                </a:solidFill>
                <a:latin typeface="Tahoma" panose="020B0604030504040204" pitchFamily="34" charset="0"/>
                <a:ea typeface="Tahoma" panose="020B0604030504040204" pitchFamily="34" charset="0"/>
                <a:cs typeface="Tahoma" panose="020B0604030504040204" pitchFamily="34" charset="0"/>
              </a:rPr>
              <a:t>presence and increase is blamed on the expansion of Islamic State of Iraq and the Levant (</a:t>
            </a:r>
            <a:r>
              <a:rPr lang="en-US" sz="30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ISIL</a:t>
            </a: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000" b="1" dirty="0">
                <a:solidFill>
                  <a:srgbClr val="FFFF00"/>
                </a:solidFill>
                <a:latin typeface="Tahoma" panose="020B0604030504040204" pitchFamily="34" charset="0"/>
                <a:ea typeface="Tahoma" panose="020B0604030504040204" pitchFamily="34" charset="0"/>
                <a:cs typeface="Tahoma" panose="020B0604030504040204" pitchFamily="34" charset="0"/>
              </a:rPr>
              <a:t>affiliates into SSA which has caused a surge in terrorism in many countries in the region. </a:t>
            </a:r>
            <a:endPar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3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 </a:t>
            </a:r>
            <a:r>
              <a:rPr lang="en-US" sz="3000" b="1" dirty="0">
                <a:solidFill>
                  <a:srgbClr val="FFFF00"/>
                </a:solidFill>
                <a:latin typeface="Tahoma" panose="020B0604030504040204" pitchFamily="34" charset="0"/>
                <a:ea typeface="Tahoma" panose="020B0604030504040204" pitchFamily="34" charset="0"/>
                <a:cs typeface="Tahoma" panose="020B0604030504040204" pitchFamily="34" charset="0"/>
              </a:rPr>
              <a:t>United States’ Country Reports on Terrorism 2020 indicated that ISIS-affiliated attacks in West </a:t>
            </a: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Africa by </a:t>
            </a:r>
            <a:r>
              <a:rPr lang="en-US" sz="30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ISWAP</a:t>
            </a: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000" b="1" dirty="0">
                <a:solidFill>
                  <a:srgbClr val="FFFF00"/>
                </a:solidFill>
                <a:latin typeface="Tahoma" panose="020B0604030504040204" pitchFamily="34" charset="0"/>
                <a:ea typeface="Tahoma" panose="020B0604030504040204" pitchFamily="34" charset="0"/>
                <a:cs typeface="Tahoma" panose="020B0604030504040204" pitchFamily="34" charset="0"/>
              </a:rPr>
              <a:t>led to 5,000 deaths in 2020 which is an </a:t>
            </a: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increase </a:t>
            </a:r>
            <a:r>
              <a:rPr lang="en-US" sz="3000" b="1" dirty="0">
                <a:solidFill>
                  <a:srgbClr val="FFFF00"/>
                </a:solidFill>
                <a:latin typeface="Tahoma" panose="020B0604030504040204" pitchFamily="34" charset="0"/>
                <a:ea typeface="Tahoma" panose="020B0604030504040204" pitchFamily="34" charset="0"/>
                <a:cs typeface="Tahoma" panose="020B0604030504040204" pitchFamily="34" charset="0"/>
              </a:rPr>
              <a:t>from the 2,700 recorded in 2017</a:t>
            </a: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3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32</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46" name="Picture 2"/>
          <p:cNvPicPr>
            <a:picLocks noChangeAspect="1" noChangeArrowheads="1"/>
          </p:cNvPicPr>
          <p:nvPr/>
        </p:nvPicPr>
        <p:blipFill>
          <a:blip r:embed="rId3" cstate="print"/>
          <a:srcRect/>
          <a:stretch>
            <a:fillRect/>
          </a:stretch>
        </p:blipFill>
        <p:spPr bwMode="auto">
          <a:xfrm>
            <a:off x="8521700" y="1435100"/>
            <a:ext cx="3668713" cy="3937000"/>
          </a:xfrm>
          <a:prstGeom prst="rect">
            <a:avLst/>
          </a:prstGeom>
          <a:noFill/>
          <a:ln w="9525">
            <a:noFill/>
            <a:miter lim="800000"/>
            <a:headEnd/>
            <a:tailEnd/>
          </a:ln>
          <a:effectLst/>
        </p:spPr>
      </p:pic>
      <p:sp>
        <p:nvSpPr>
          <p:cNvPr id="30" name="Rectangle 29"/>
          <p:cNvSpPr/>
          <p:nvPr/>
        </p:nvSpPr>
        <p:spPr>
          <a:xfrm>
            <a:off x="8728499" y="5711483"/>
            <a:ext cx="3166753" cy="340571"/>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spTree>
    <p:extLst>
      <p:ext uri="{BB962C8B-B14F-4D97-AF65-F5344CB8AC3E}">
        <p14:creationId xmlns="" xmlns:p14="http://schemas.microsoft.com/office/powerpoint/2010/main" val="2510294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49646"/>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663700"/>
            <a:ext cx="4672747" cy="3835400"/>
          </a:xfrm>
        </p:spPr>
        <p:txBody>
          <a:bodyPr>
            <a:noAutofit/>
          </a:bodyPr>
          <a:lstStyle/>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need to identify and </a:t>
            </a:r>
            <a:r>
              <a:rPr lang="en-US" sz="3200" b="1" dirty="0" err="1">
                <a:solidFill>
                  <a:srgbClr val="FFFF00"/>
                </a:solidFill>
                <a:latin typeface="Tahoma" panose="020B0604030504040204" pitchFamily="34" charset="0"/>
                <a:ea typeface="Tahoma" panose="020B0604030504040204" pitchFamily="34" charset="0"/>
                <a:cs typeface="Tahoma" panose="020B0604030504040204" pitchFamily="34" charset="0"/>
              </a:rPr>
              <a:t>neutralise</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 this threat has remained a critical concern for authorities, national governments of ECOWAS, West Africans and the international community. </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33</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7153699" y="5533683"/>
            <a:ext cx="3166753" cy="340571"/>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pic>
        <p:nvPicPr>
          <p:cNvPr id="7171" name="Picture 3"/>
          <p:cNvPicPr>
            <a:picLocks noChangeAspect="1" noChangeArrowheads="1"/>
          </p:cNvPicPr>
          <p:nvPr/>
        </p:nvPicPr>
        <p:blipFill>
          <a:blip r:embed="rId3" cstate="print"/>
          <a:srcRect l="10677" r="11744" b="2619"/>
          <a:stretch>
            <a:fillRect/>
          </a:stretch>
        </p:blipFill>
        <p:spPr bwMode="auto">
          <a:xfrm>
            <a:off x="4838700" y="1511300"/>
            <a:ext cx="3657600" cy="36957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8547099" y="1524000"/>
            <a:ext cx="3643313" cy="3721100"/>
          </a:xfrm>
          <a:prstGeom prst="rect">
            <a:avLst/>
          </a:prstGeom>
          <a:noFill/>
          <a:ln w="9525">
            <a:noFill/>
            <a:miter lim="800000"/>
            <a:headEnd/>
            <a:tailEnd/>
          </a:ln>
          <a:effectLst/>
        </p:spPr>
      </p:pic>
    </p:spTree>
    <p:extLst>
      <p:ext uri="{BB962C8B-B14F-4D97-AF65-F5344CB8AC3E}">
        <p14:creationId xmlns="" xmlns:p14="http://schemas.microsoft.com/office/powerpoint/2010/main" val="4220943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49646"/>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AIM</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2341796"/>
            <a:ext cx="12190413" cy="4800600"/>
          </a:xfrm>
        </p:spPr>
        <p:txBody>
          <a:bodyPr>
            <a:noAutofit/>
          </a:bodyPr>
          <a:lstStyle/>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aim of this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paper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is to discuss terrorism and terrorist financing in West Africa with a view to proffering solutions to the menace.</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34</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225091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49646"/>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DEFINITION OF TERMS </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427392"/>
            <a:ext cx="12190413" cy="4800600"/>
          </a:xfrm>
        </p:spPr>
        <p:txBody>
          <a:bodyPr>
            <a:noAutofit/>
          </a:bodyPr>
          <a:lstStyle/>
          <a:p>
            <a:pPr algn="just">
              <a:buClr>
                <a:srgbClr val="FF0000"/>
              </a:buClr>
              <a:buFont typeface="Wingdings" panose="05000000000000000000" pitchFamily="2" charset="2"/>
              <a:buChar char="§"/>
            </a:pPr>
            <a:r>
              <a:rPr lang="en-US" sz="2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Terrorism: The </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African Union (AU). </a:t>
            </a:r>
            <a:r>
              <a:rPr lang="en-US" sz="2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Article </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1 (3) of the AU Convention</a:t>
            </a:r>
            <a:r>
              <a:rPr lang="en-US" sz="2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defines </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terrorism </a:t>
            </a:r>
            <a:r>
              <a:rPr lang="en-US" sz="2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as: </a:t>
            </a:r>
          </a:p>
          <a:p>
            <a:pPr lvl="1" algn="just">
              <a:buClr>
                <a:srgbClr val="FF0000"/>
              </a:buClr>
              <a:buFont typeface="Wingdings" panose="05000000000000000000" pitchFamily="2" charset="2"/>
              <a:buChar char="§"/>
            </a:pPr>
            <a:r>
              <a:rPr lang="en-US" sz="2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Any act which is a violation of the criminal laws of a State Party and which may endanger the life, physical integrity or freedom of, or cause serious injury or death to, any person, any number or group of persons or causes or may cause damage to public or private property, natural resources, environmental or cultural heritage and its calculated or intended to intimidate, put in fear, force, coerce or induce any government, body, institution, the general public, or any segment thereof, to do or abstain from doing any act, or to adopt or abandon a particular standpoint, or to act according to certain principles” (</a:t>
            </a:r>
            <a:r>
              <a:rPr lang="en-US" sz="2700" b="1" dirty="0" err="1">
                <a:solidFill>
                  <a:srgbClr val="FFFF00"/>
                </a:solidFill>
                <a:latin typeface="Tahoma" panose="020B0604030504040204" pitchFamily="34" charset="0"/>
                <a:ea typeface="Tahoma" panose="020B0604030504040204" pitchFamily="34" charset="0"/>
                <a:cs typeface="Tahoma" panose="020B0604030504040204" pitchFamily="34" charset="0"/>
              </a:rPr>
              <a:t>Gbevlo-Lartey</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 2016). </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35</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848851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34921" y="330200"/>
            <a:ext cx="10971372" cy="956046"/>
          </a:xfrm>
          <a:prstGeom prst="rect">
            <a:avLst/>
          </a:prstGeom>
        </p:spPr>
        <p:txBody>
          <a:bodyPr vert="horz" lIns="91440" tIns="45720" rIns="91440" bIns="45720" rtlCol="0" anchor="ctr">
            <a:normAutofit/>
          </a:bodyPr>
          <a:lstStyle/>
          <a:p>
            <a:pPr lvl="0" algn="ctr">
              <a:spcBef>
                <a:spcPct val="0"/>
              </a:spcBef>
              <a:defRPr/>
            </a:pPr>
            <a:r>
              <a:rPr lang="en-US" sz="4400" b="1" u="sng" dirty="0" smtClean="0">
                <a:solidFill>
                  <a:schemeClr val="bg1"/>
                </a:solidFill>
                <a:latin typeface="Aharoni" pitchFamily="2" charset="-79"/>
                <a:cs typeface="Aharoni" pitchFamily="2" charset="-79"/>
              </a:rPr>
              <a:t>DEFINITION OF TERMS</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097192"/>
            <a:ext cx="12190413" cy="4800600"/>
          </a:xfrm>
        </p:spPr>
        <p:txBody>
          <a:bodyPr>
            <a:noAutofit/>
          </a:bodyPr>
          <a:lstStyle/>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Terrorism Financing: The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United Nations Office on Drugs and Crime (UNODC, 2019) simplified the concept as means and methods employed by terrorist organisations for administrative, </a:t>
            </a:r>
            <a:r>
              <a:rPr lang="en-US" sz="3200" b="1" dirty="0" err="1">
                <a:solidFill>
                  <a:srgbClr val="FFFF00"/>
                </a:solidFill>
                <a:latin typeface="Tahoma" panose="020B0604030504040204" pitchFamily="34" charset="0"/>
                <a:ea typeface="Tahoma" panose="020B0604030504040204" pitchFamily="34" charset="0"/>
                <a:cs typeface="Tahoma" panose="020B0604030504040204" pitchFamily="34" charset="0"/>
              </a:rPr>
              <a:t>organisational</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 and operational purposes. </a:t>
            </a:r>
            <a:endPar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other words, terrorist financing has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moved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from its conventional meaning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of giving cash to fund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terrorist organisations to providing any form of support directly or indirectly towards planning and executing a terror attack. </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448344"/>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36</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416808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854448"/>
            <a:ext cx="10971372"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TERRORIST ORGANISATIONS IN WEST AFRICA</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906356"/>
            <a:ext cx="12190413" cy="4800600"/>
          </a:xfrm>
        </p:spPr>
        <p:txBody>
          <a:bodyPr>
            <a:noAutofit/>
          </a:bodyPr>
          <a:lstStyle/>
          <a:p>
            <a:pPr algn="just">
              <a:buClr>
                <a:srgbClr val="FF0000"/>
              </a:buClr>
            </a:pPr>
            <a:r>
              <a:rPr lang="en-US"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Al-Qaeda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in the Lands of the Islamic Maghreb (</a:t>
            </a:r>
            <a:r>
              <a:rPr lang="en-US"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AQIM)</a:t>
            </a: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Headed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by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Ubaidah</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Youssef al-</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Annabi</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AQIM is based in the Northern part of Africa.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terrorist group was established by Hassan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Hattab</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in 1998 as the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Salafist</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Organisation for Call and Combat.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37</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534215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854448"/>
            <a:ext cx="10971372"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TERRORIST ORGANISATIONS IN WEST AFRICA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2222045"/>
            <a:ext cx="12190413" cy="4800600"/>
          </a:xfrm>
        </p:spPr>
        <p:txBody>
          <a:bodyPr>
            <a:noAutofit/>
          </a:bodyPr>
          <a:lstStyle/>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Following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its affiliation with Al-Qaeda, it was renamed AQIM in January, 2007.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Its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places of operation are Tunisia, Morocco, Algeria, Mauritania, Niger and Mali (FATF, 2016). </a:t>
            </a: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38</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735792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854448"/>
            <a:ext cx="10971372"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TERRORIST ORGANISATIONS IN WEST AFRICA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906356"/>
            <a:ext cx="12190413" cy="4800600"/>
          </a:xfrm>
        </p:spPr>
        <p:txBody>
          <a:bodyPr>
            <a:noAutofit/>
          </a:bodyPr>
          <a:lstStyle/>
          <a:p>
            <a:pPr algn="just">
              <a:buClr>
                <a:srgbClr val="FF0000"/>
              </a:buClr>
            </a:pPr>
            <a:r>
              <a:rPr lang="en-US"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Islamic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State in the Greater Sahara (ISGS</a:t>
            </a:r>
            <a:r>
              <a:rPr lang="en-US"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 splinter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arm of Al-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Mourabitoun</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terrorist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organisation allied with AQIM, ISGS came into limelight following its 2016 attacks in Niger and Burkina-Faso.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October, 2016, ISIL acknowledged the group as a regional affiliate after its leader, Adnan Abu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Walid</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al Sahrawi pledged allegiance to Abu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Bakr</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al-Baghdadi, the former head of ISIL. </a:t>
            </a: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39</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867122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49646"/>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405620"/>
            <a:ext cx="12190413" cy="4800600"/>
          </a:xfrm>
        </p:spPr>
        <p:txBody>
          <a:bodyPr>
            <a:noAutofit/>
          </a:bodyPr>
          <a:lstStyle/>
          <a:p>
            <a:pPr marL="514350" indent="-514350" algn="just">
              <a:lnSpc>
                <a:spcPct val="15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Nations are exposed to internal and external threats which disrupt security. </a:t>
            </a:r>
          </a:p>
          <a:p>
            <a:pPr marL="514350" indent="-514350" algn="just">
              <a:lnSpc>
                <a:spcPct val="15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Developed and developing countries of the world, are faced with crimes ranging from kidnapping, militancy, armed robbery, money laundering, insurrections to terrorism among others. </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4</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854448"/>
            <a:ext cx="10971372"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TERRORIST ORGANISATIONS IN WEST AFRICA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906356"/>
            <a:ext cx="12190413" cy="4800600"/>
          </a:xfrm>
        </p:spPr>
        <p:txBody>
          <a:bodyPr>
            <a:noAutofit/>
          </a:bodyPr>
          <a:lstStyle/>
          <a:p>
            <a:pPr algn="just">
              <a:buClr>
                <a:srgbClr val="FF0000"/>
              </a:buClr>
              <a:buFont typeface="Wingdings" panose="05000000000000000000" pitchFamily="2" charset="2"/>
              <a:buChar char="§"/>
            </a:pPr>
            <a:r>
              <a:rPr lang="en-US" sz="36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ISGS</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has carried out 43 attacks across Niger, Mali and Burkina-Faso. The attacks have caused 266 deaths. Nearly half of the attacks took place in Mali with more than 127 fatalities. Most of the deaths in Mali happened in 2018, with an increase in kidnapping for ransom and armed assaults by the group (GTI, 2020). </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40</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4604780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854448"/>
            <a:ext cx="10971372"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TERRORIST ORGANISATIONS IN WEST AFRICA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906356"/>
            <a:ext cx="12190413" cy="4800600"/>
          </a:xfrm>
        </p:spPr>
        <p:txBody>
          <a:bodyPr>
            <a:noAutofit/>
          </a:bodyPr>
          <a:lstStyle/>
          <a:p>
            <a:pPr algn="just">
              <a:buClr>
                <a:srgbClr val="FF0000"/>
              </a:buClr>
            </a:pPr>
            <a:r>
              <a:rPr lang="en-US" sz="28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Jama’at</a:t>
            </a:r>
            <a:r>
              <a:rPr lang="en-US"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Nasr al-Islam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wal</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Muslimin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(JNIM</a:t>
            </a:r>
            <a:r>
              <a:rPr lang="en-US"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Formed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in 2017, JNIM is a coalition of 4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salafist-jidahist</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fundamentalists namely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Katibat</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Macina</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Ansar</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Dine, al-</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Mourabitoun</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and the Saharan branch of AQIM.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It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is known to operate from rural camps situated throughout Central and Northern part of Mali.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41</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1824155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854448"/>
            <a:ext cx="10971372"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TERRORIST ORGANISATIONS IN WEST AFRICA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906356"/>
            <a:ext cx="12190413" cy="4800600"/>
          </a:xfrm>
        </p:spPr>
        <p:txBody>
          <a:bodyPr>
            <a:noAutofit/>
          </a:bodyPr>
          <a:lstStyle/>
          <a:p>
            <a:pPr algn="just">
              <a:buClr>
                <a:srgbClr val="FF0000"/>
              </a:buClr>
              <a:buFont typeface="Wingdings" panose="05000000000000000000" pitchFamily="2" charset="2"/>
              <a:buChar char="§"/>
            </a:pP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JNIM</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has claimed attacks in Burkina Faso, Niger and Mali.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 group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cooperates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with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other terrorist groups, especially the ISGS and Burkina-Faso based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Ansaroul</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Islam.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42</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5612575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854448"/>
            <a:ext cx="10971372"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TERRORIST ORGANISATIONS IN WEST AFRICA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906356"/>
            <a:ext cx="12190413" cy="4800600"/>
          </a:xfrm>
        </p:spPr>
        <p:txBody>
          <a:bodyPr>
            <a:noAutofit/>
          </a:bodyPr>
          <a:lstStyle/>
          <a:p>
            <a:pPr algn="just">
              <a:buClr>
                <a:srgbClr val="FF0000"/>
              </a:buClr>
            </a:pPr>
            <a:r>
              <a:rPr lang="en-US" sz="32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Jama’at</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Nasr al-Islam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wal</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Muslimin</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(JNIM</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the first 4 months of 2019, the group recorded an average of 32 attacks across Mali, Niger and Burkina-Faso, compared with the 41 and 59 cases within the same period in 2020 and 2021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respectively (Centre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for Strategic and International Studies, 2021; International Crisis Group, 2021). </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43</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317703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854448"/>
            <a:ext cx="10971372"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TERRORIST ORGANISATIONS IN WEST AFRICA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2156729"/>
            <a:ext cx="12190413" cy="4800600"/>
          </a:xfrm>
        </p:spPr>
        <p:txBody>
          <a:bodyPr>
            <a:noAutofit/>
          </a:bodyPr>
          <a:lstStyle/>
          <a:p>
            <a:pPr algn="just">
              <a:buClr>
                <a:srgbClr val="FF0000"/>
              </a:buClr>
            </a:pPr>
            <a:r>
              <a:rPr lang="en-US" sz="32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Jama’tul</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Ahlis</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Sunnah</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Lidda’a</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Wati</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wal</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-Jihad</a:t>
            </a:r>
          </a:p>
          <a:p>
            <a:pPr algn="just">
              <a:buClr>
                <a:srgbClr val="FF0000"/>
              </a:buClr>
              <a:buFont typeface="Wingdings" panose="05000000000000000000" pitchFamily="2" charset="2"/>
              <a:buChar char="§"/>
            </a:pPr>
            <a:r>
              <a:rPr lang="en-US" sz="3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Jama’tul</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Ahlis</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FF00"/>
                </a:solidFill>
                <a:latin typeface="Tahoma" panose="020B0604030504040204" pitchFamily="34" charset="0"/>
                <a:ea typeface="Tahoma" panose="020B0604030504040204" pitchFamily="34" charset="0"/>
                <a:cs typeface="Tahoma" panose="020B0604030504040204" pitchFamily="34" charset="0"/>
              </a:rPr>
              <a:t>Sunnah</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FF00"/>
                </a:solidFill>
                <a:latin typeface="Tahoma" panose="020B0604030504040204" pitchFamily="34" charset="0"/>
                <a:ea typeface="Tahoma" panose="020B0604030504040204" pitchFamily="34" charset="0"/>
                <a:cs typeface="Tahoma" panose="020B0604030504040204" pitchFamily="34" charset="0"/>
              </a:rPr>
              <a:t>Lidda’a</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FF00"/>
                </a:solidFill>
                <a:latin typeface="Tahoma" panose="020B0604030504040204" pitchFamily="34" charset="0"/>
                <a:ea typeface="Tahoma" panose="020B0604030504040204" pitchFamily="34" charset="0"/>
                <a:cs typeface="Tahoma" panose="020B0604030504040204" pitchFamily="34" charset="0"/>
              </a:rPr>
              <a:t>Wati</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FF00"/>
                </a:solidFill>
                <a:latin typeface="Tahoma" panose="020B0604030504040204" pitchFamily="34" charset="0"/>
                <a:ea typeface="Tahoma" panose="020B0604030504040204" pitchFamily="34" charset="0"/>
                <a:cs typeface="Tahoma" panose="020B0604030504040204" pitchFamily="34" charset="0"/>
              </a:rPr>
              <a:t>wal</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-Jihad popularly known as </a:t>
            </a:r>
            <a:r>
              <a:rPr lang="en-US" sz="3200" b="1" dirty="0" err="1">
                <a:solidFill>
                  <a:srgbClr val="FFFF00"/>
                </a:solidFill>
                <a:latin typeface="Tahoma" panose="020B0604030504040204" pitchFamily="34" charset="0"/>
                <a:ea typeface="Tahoma" panose="020B0604030504040204" pitchFamily="34" charset="0"/>
                <a:cs typeface="Tahoma" panose="020B0604030504040204" pitchFamily="34" charset="0"/>
              </a:rPr>
              <a:t>Boko</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 Haram and its affiliate groups namely the Islamic State of West African Province (ISWAP) and the followers of </a:t>
            </a:r>
            <a:r>
              <a:rPr lang="en-US" sz="3200" b="1" dirty="0" err="1">
                <a:solidFill>
                  <a:srgbClr val="FFFF00"/>
                </a:solidFill>
                <a:latin typeface="Tahoma" panose="020B0604030504040204" pitchFamily="34" charset="0"/>
                <a:ea typeface="Tahoma" panose="020B0604030504040204" pitchFamily="34" charset="0"/>
                <a:cs typeface="Tahoma" panose="020B0604030504040204" pitchFamily="34" charset="0"/>
              </a:rPr>
              <a:t>Abubakar</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FF00"/>
                </a:solidFill>
                <a:latin typeface="Tahoma" panose="020B0604030504040204" pitchFamily="34" charset="0"/>
                <a:ea typeface="Tahoma" panose="020B0604030504040204" pitchFamily="34" charset="0"/>
                <a:cs typeface="Tahoma" panose="020B0604030504040204" pitchFamily="34" charset="0"/>
              </a:rPr>
              <a:t>Shekau</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 are dreaded groups in Nigeria and neighbouring countries in the Lake Chad region. </a:t>
            </a:r>
            <a:endPar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44</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6363981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854448"/>
            <a:ext cx="10971372"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TERRORIST ORGANISATIONS IN WEST AFRICA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902730"/>
            <a:ext cx="12190413" cy="4800600"/>
          </a:xfrm>
        </p:spPr>
        <p:txBody>
          <a:bodyPr>
            <a:noAutofit/>
          </a:bodyPr>
          <a:lstStyle/>
          <a:p>
            <a:pPr algn="just">
              <a:buClr>
                <a:srgbClr val="FF0000"/>
              </a:buClr>
            </a:pPr>
            <a:r>
              <a:rPr lang="en-US" sz="40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Jama’tul</a:t>
            </a:r>
            <a:r>
              <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Ahlis</a:t>
            </a:r>
            <a:r>
              <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Sunnah</a:t>
            </a:r>
            <a:r>
              <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Lidda’a</a:t>
            </a:r>
            <a:r>
              <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Wati</a:t>
            </a:r>
            <a:r>
              <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wal</a:t>
            </a:r>
            <a:r>
              <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-Jihad</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 group is averse to western education. </a:t>
            </a:r>
            <a:r>
              <a:rPr lang="en-US" sz="36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Boko</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Haram</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the dominant group in west Africa is responsible for more than 37,500 deaths, over 2.6 million displaced persons and destruction of property worth millions of dollar (</a:t>
            </a:r>
            <a:r>
              <a:rPr lang="en-US" sz="36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GTI</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2020).</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45</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2809428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24208" y="273827"/>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TERRORISM FINANCING</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106707"/>
            <a:ext cx="12190413" cy="4800600"/>
          </a:xfrm>
        </p:spPr>
        <p:txBody>
          <a:bodyPr>
            <a:noAutofit/>
          </a:bodyPr>
          <a:lstStyle/>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Without terrorist financing there will be no terrorism;</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If terrorist attacks are high,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TF</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is in-turn high. Without funding terrorist activities cannot be sustained;</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TF</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occurs largely in Designated Non Financial Businesses and Professions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DNFBPs</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sector (Nigeria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TF</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Typology Report 2013); and</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Countries in west Africa have not recorded much success in prosecution/conviction of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TF</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as funds are not channeled through the formal financial institutions. </a:t>
            </a:r>
          </a:p>
          <a:p>
            <a:pPr algn="just">
              <a:buClr>
                <a:srgbClr val="FF0000"/>
              </a:buCl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1"/>
            <a:ext cx="12190413" cy="550843"/>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46</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TERRORIST FINANCING </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525349"/>
            <a:ext cx="12190413" cy="4800600"/>
          </a:xfrm>
        </p:spPr>
        <p:txBody>
          <a:bodyPr>
            <a:noAutofit/>
          </a:bodyPr>
          <a:lstStyle/>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Even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the then President of Somalia, Hassan Sheikh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Mohamud</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confirmed that Al-</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Shabaab</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trains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Boko</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Haram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fighters.</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Like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Boko</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Haram, AQIM has operational camps in some areas of Western Africa and it has been able to forge tactical alliances with MUJAO,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Boko</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Haram, etc.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47</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9328795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TERRORIST FINANCING </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525349"/>
            <a:ext cx="12190413" cy="4800600"/>
          </a:xfrm>
        </p:spPr>
        <p:txBody>
          <a:bodyPr>
            <a:noAutofit/>
          </a:bodyPr>
          <a:lstStyle/>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These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coalitions include logistical support and training of terrorist members.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Apart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from this, there are indications that such groups are supported by some public officials, politicians, civil and non-civil groups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and some members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of the society (</a:t>
            </a:r>
            <a:r>
              <a:rPr 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FATF</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2013, 2016). </a:t>
            </a: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48</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9726074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TERRORIST FINANCING </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525349"/>
            <a:ext cx="12190413" cy="4800600"/>
          </a:xfrm>
        </p:spPr>
        <p:txBody>
          <a:bodyPr>
            <a:noAutofit/>
          </a:bodyPr>
          <a:lstStyle/>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These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individuals and groups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aid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and abet terrorist organisations through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provision of accommodation,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propagating their ideologies, supporting and providing recruits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to carry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out attacks. </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49</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4" name="Picture 2"/>
          <p:cNvPicPr>
            <a:picLocks noChangeAspect="1" noChangeArrowheads="1"/>
          </p:cNvPicPr>
          <p:nvPr/>
        </p:nvPicPr>
        <p:blipFill>
          <a:blip r:embed="rId3" cstate="print"/>
          <a:srcRect/>
          <a:stretch>
            <a:fillRect/>
          </a:stretch>
        </p:blipFill>
        <p:spPr bwMode="auto">
          <a:xfrm>
            <a:off x="0" y="2895600"/>
            <a:ext cx="6121400" cy="28956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6629400" y="2857500"/>
            <a:ext cx="5143500" cy="2844800"/>
          </a:xfrm>
          <a:prstGeom prst="rect">
            <a:avLst/>
          </a:prstGeom>
          <a:noFill/>
          <a:ln w="9525">
            <a:noFill/>
            <a:miter lim="800000"/>
            <a:headEnd/>
            <a:tailEnd/>
          </a:ln>
          <a:effectLst/>
        </p:spPr>
      </p:pic>
      <p:sp>
        <p:nvSpPr>
          <p:cNvPr id="30" name="Rectangle 29"/>
          <p:cNvSpPr/>
          <p:nvPr/>
        </p:nvSpPr>
        <p:spPr>
          <a:xfrm>
            <a:off x="5502699" y="5940083"/>
            <a:ext cx="3166753" cy="340571"/>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spTree>
    <p:extLst>
      <p:ext uri="{BB962C8B-B14F-4D97-AF65-F5344CB8AC3E}">
        <p14:creationId xmlns="" xmlns:p14="http://schemas.microsoft.com/office/powerpoint/2010/main" val="201156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10033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115335"/>
            <a:ext cx="12190413" cy="4800600"/>
          </a:xfrm>
        </p:spPr>
        <p:txBody>
          <a:bodyPr>
            <a:noAutofit/>
          </a:bodyPr>
          <a:lstStyle/>
          <a:p>
            <a:pPr marL="457200" indent="-457200" algn="just">
              <a:lnSpc>
                <a:spcPct val="10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Specifically, terrorism is increasingly a global problem that requires concerted global action. </a:t>
            </a:r>
          </a:p>
          <a:p>
            <a:pPr marL="457200" indent="-457200" algn="just">
              <a:lnSpc>
                <a:spcPct val="100000"/>
              </a:lnSpc>
              <a:buClr>
                <a:srgbClr val="FF0000"/>
              </a:buClr>
              <a:buFont typeface="Wingdings" panose="05000000000000000000" pitchFamily="2" charset="2"/>
              <a:buChar char="q"/>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0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It negatively affects human lives,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destabilises</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government and undermines economic and social development.</a:t>
            </a:r>
          </a:p>
          <a:p>
            <a:pPr marL="457200" indent="-457200" algn="just">
              <a:lnSpc>
                <a:spcPct val="100000"/>
              </a:lnSpc>
              <a:buClr>
                <a:srgbClr val="FF0000"/>
              </a:buClr>
              <a:buFont typeface="Wingdings" panose="05000000000000000000" pitchFamily="2" charset="2"/>
              <a:buChar char="q"/>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0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Like every other crime, terrorists explore different funding means to ensure that they perpetuate their activities. </a:t>
            </a: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5</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89090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CAUSES OF TERRORISM </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195149"/>
            <a:ext cx="12190413" cy="4800600"/>
          </a:xfrm>
        </p:spPr>
        <p:txBody>
          <a:bodyPr>
            <a:noAutofit/>
          </a:bodyPr>
          <a:lstStyle/>
          <a:p>
            <a:pPr algn="just">
              <a:buClr>
                <a:srgbClr val="FF0000"/>
              </a:buClr>
              <a:buFont typeface="Wingdings" panose="05000000000000000000" pitchFamily="2" charset="2"/>
              <a:buChar char="§"/>
            </a:pPr>
            <a:r>
              <a:rPr lang="en-US" sz="5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Poverty;</a:t>
            </a:r>
          </a:p>
          <a:p>
            <a:pPr algn="just">
              <a:buClr>
                <a:srgbClr val="FF0000"/>
              </a:buClr>
              <a:buFont typeface="Wingdings" panose="05000000000000000000" pitchFamily="2" charset="2"/>
              <a:buChar char="§"/>
            </a:pPr>
            <a:r>
              <a:rPr lang="en-US" sz="5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Ignorance;</a:t>
            </a:r>
          </a:p>
          <a:p>
            <a:pPr algn="just">
              <a:buClr>
                <a:srgbClr val="FF0000"/>
              </a:buClr>
              <a:buFont typeface="Wingdings" panose="05000000000000000000" pitchFamily="2" charset="2"/>
              <a:buChar char="§"/>
            </a:pPr>
            <a:r>
              <a:rPr lang="en-US" sz="5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Religious Extremism;</a:t>
            </a:r>
          </a:p>
          <a:p>
            <a:pPr algn="just">
              <a:buClr>
                <a:srgbClr val="FF0000"/>
              </a:buClr>
              <a:buFont typeface="Wingdings" panose="05000000000000000000" pitchFamily="2" charset="2"/>
              <a:buChar char="§"/>
            </a:pPr>
            <a:r>
              <a:rPr lang="en-US" sz="5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Bad governance; </a:t>
            </a:r>
          </a:p>
          <a:p>
            <a:pPr algn="just">
              <a:buClr>
                <a:srgbClr val="FF0000"/>
              </a:buClr>
              <a:buFont typeface="Wingdings" panose="05000000000000000000" pitchFamily="2" charset="2"/>
              <a:buChar char="§"/>
            </a:pPr>
            <a:r>
              <a:rPr lang="en-US" sz="5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Politics of Bitterness;</a:t>
            </a:r>
          </a:p>
          <a:p>
            <a:pPr algn="just">
              <a:buClr>
                <a:srgbClr val="FF0000"/>
              </a:buClr>
              <a:buFont typeface="Wingdings" panose="05000000000000000000" pitchFamily="2" charset="2"/>
              <a:buChar char="§"/>
            </a:pPr>
            <a:r>
              <a:rPr lang="en-US" sz="5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Corruption, among others</a:t>
            </a:r>
          </a:p>
          <a:p>
            <a:pPr algn="just">
              <a:buClr>
                <a:srgbClr val="FF0000"/>
              </a:buClr>
              <a:buFont typeface="Wingdings" panose="05000000000000000000" pitchFamily="2" charset="2"/>
              <a:buChar char="§"/>
            </a:pPr>
            <a:endParaRPr lang="en-US" sz="54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486444"/>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50</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34921" y="264798"/>
            <a:ext cx="10971372"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EFFECTS OF TERRORISM AND TERRORISM FINANCING</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525349"/>
            <a:ext cx="12190413" cy="4800600"/>
          </a:xfrm>
        </p:spPr>
        <p:txBody>
          <a:bodyPr>
            <a:noAutofit/>
          </a:bodyPr>
          <a:lstStyle/>
          <a:p>
            <a:pPr algn="just">
              <a:buClr>
                <a:srgbClr val="FF0000"/>
              </a:buClr>
              <a:buFont typeface="Wingdings" panose="05000000000000000000" pitchFamily="2" charset="2"/>
              <a:buChar char="§"/>
            </a:pP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Wanton loss of lives</a:t>
            </a:r>
          </a:p>
          <a:p>
            <a:pPr algn="just">
              <a:buClr>
                <a:srgbClr val="FF0000"/>
              </a:buClr>
              <a:buFont typeface="Wingdings" panose="05000000000000000000" pitchFamily="2" charset="2"/>
              <a:buChar char="§"/>
            </a:pP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Destruction of property and infrastructure worth billions of dollars;</a:t>
            </a:r>
          </a:p>
          <a:p>
            <a:pPr algn="just">
              <a:buClr>
                <a:srgbClr val="FF0000"/>
              </a:buClr>
              <a:buFont typeface="Wingdings" panose="05000000000000000000" pitchFamily="2" charset="2"/>
              <a:buChar char="§"/>
            </a:pP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Displacement of millions of persons (e.g. Nigerians) with attendant strain placed on the government to maintain Internally Displaced Persons (</a:t>
            </a:r>
            <a:r>
              <a:rPr lang="en-US" sz="30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IDPs</a:t>
            </a: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in various camps;</a:t>
            </a:r>
          </a:p>
          <a:p>
            <a:pPr algn="just">
              <a:buClr>
                <a:srgbClr val="FF0000"/>
              </a:buClr>
              <a:buFont typeface="Wingdings" panose="05000000000000000000" pitchFamily="2" charset="2"/>
              <a:buChar char="§"/>
            </a:pP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Loss of Foreign Direct Investments (</a:t>
            </a:r>
            <a:r>
              <a:rPr lang="en-US" sz="30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FDIs</a:t>
            </a: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as big businesses, investors, multi nationals and numerous business opportunities for fear of insecurity;</a:t>
            </a: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176747"/>
            <a:ext cx="12190413" cy="50694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51</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EFFECTS OF TERRORISM AND TERRORISM FINANCING CONT’D </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525349"/>
            <a:ext cx="12190413" cy="4800600"/>
          </a:xfrm>
        </p:spPr>
        <p:txBody>
          <a:bodyPr>
            <a:noAutofit/>
          </a:bodyPr>
          <a:lstStyle/>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Threat to nation’s food security as farmlands are abandoned by fleeing farmers while farms/farm produce are destroyed by terrorists;</a:t>
            </a:r>
          </a:p>
          <a:p>
            <a:pPr algn="just">
              <a:buClr>
                <a:srgbClr val="FF0000"/>
              </a:buClr>
            </a:pPr>
            <a:endPar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Disruption of the education process as schools and other institutions remain closed, thereby increasing illiteracy levels, which in-turn provide an avenue for easy indoctrination by terrorist elements</a:t>
            </a:r>
            <a:endParaRPr lang="en-US" sz="44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176747"/>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52</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EFFECTS OF TERRORISM AND TERRORISM FINANCING CONT’D </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525349"/>
            <a:ext cx="12190413" cy="4800600"/>
          </a:xfrm>
        </p:spPr>
        <p:txBody>
          <a:bodyPr>
            <a:noAutofit/>
          </a:bodyPr>
          <a:lstStyle/>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High risk of exposure of civilians in </a:t>
            </a:r>
            <a:r>
              <a:rPr lang="en-US" sz="36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IDP</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camps to social vices and epidemics;</a:t>
            </a:r>
          </a:p>
          <a:p>
            <a:pPr algn="just">
              <a:buClr>
                <a:srgbClr val="FF0000"/>
              </a:buClr>
              <a:buFont typeface="Wingdings" panose="05000000000000000000" pitchFamily="2" charset="2"/>
              <a:buChar cha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Undermines the populace, create in them fear that the government cannot protect them; and </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Negative image for the countries and sub region in the international arena.</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endParaRPr lang="en-US" sz="40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0"/>
            <a:ext cx="12190413" cy="641824"/>
            <a:chOff x="0" y="-190789"/>
            <a:chExt cx="9144000" cy="1030917"/>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190789"/>
              <a:ext cx="7588155" cy="850231"/>
              <a:chOff x="685800" y="-164431"/>
              <a:chExt cx="7848600" cy="850231"/>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164431"/>
                <a:ext cx="7848600" cy="152401"/>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53</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24208" y="273827"/>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SOURCES OF FUND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106707"/>
            <a:ext cx="12190413" cy="4800600"/>
          </a:xfrm>
        </p:spPr>
        <p:txBody>
          <a:bodyPr>
            <a:noAutofit/>
          </a:bodyPr>
          <a:lstStyle/>
          <a:p>
            <a:pPr algn="just">
              <a:buClr>
                <a:srgbClr val="FF0000"/>
              </a:buClr>
            </a:pP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ILLEGITIMATE</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Kidnapping for ransom</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Sale of dry fish at the Lake Chad Basin</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Sale of petroleum products</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Bank robberies</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Cattle rustling</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Sale of vehicles</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Raid of villages for food items and logistics</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Smuggling</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1"/>
            <a:ext cx="12190413" cy="550843"/>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54</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24208" y="273827"/>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SOURCES OF FUND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106707"/>
            <a:ext cx="12190413" cy="4800600"/>
          </a:xfrm>
        </p:spPr>
        <p:txBody>
          <a:bodyPr>
            <a:noAutofit/>
          </a:bodyPr>
          <a:lstStyle/>
          <a:p>
            <a:pPr algn="just">
              <a:buClr>
                <a:srgbClr val="FF0000"/>
              </a:buClr>
            </a:pP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ILLEGITIMATE</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Begging</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Human trafficking </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Foreign sponsorship</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Extortion</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Levy on communities/farmers</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Tax villages</a:t>
            </a:r>
          </a:p>
          <a:p>
            <a:pPr algn="just">
              <a:buClr>
                <a:srgbClr val="FF0000"/>
              </a:buClr>
              <a:buFont typeface="Wingdings" panose="05000000000000000000" pitchFamily="2" charset="2"/>
              <a:buChar char="§"/>
            </a:pPr>
            <a:endPar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1"/>
            <a:ext cx="12190413" cy="550843"/>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55</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24208" y="273827"/>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SOURCES OF FUND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106707"/>
            <a:ext cx="12190413" cy="4800600"/>
          </a:xfrm>
        </p:spPr>
        <p:txBody>
          <a:bodyPr>
            <a:noAutofit/>
          </a:bodyPr>
          <a:lstStyle/>
          <a:p>
            <a:pPr algn="just">
              <a:buClr>
                <a:srgbClr val="FF0000"/>
              </a:buClr>
            </a:pPr>
            <a:r>
              <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LEGITIMATE</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Voluntary membership contribution</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Compulsory levies imposed on members</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Donation by sympathizers – charities</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Profit from legitimate business</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1"/>
            <a:ext cx="12190413" cy="550843"/>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56</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24208" y="273827"/>
            <a:ext cx="10971372" cy="91997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USE OF FUND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029589"/>
            <a:ext cx="12190413" cy="4800600"/>
          </a:xfrm>
        </p:spPr>
        <p:txBody>
          <a:bodyPr>
            <a:noAutofit/>
          </a:bodyPr>
          <a:lstStyle/>
          <a:p>
            <a:pPr algn="just">
              <a:buClr>
                <a:srgbClr val="FF0000"/>
              </a:buClr>
            </a:pPr>
            <a:r>
              <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OPERATIONS:</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Training;</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Purchase of arms and </a:t>
            </a:r>
            <a:r>
              <a:rPr lang="en-US" sz="36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ammunitiion</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and </a:t>
            </a:r>
            <a:r>
              <a:rPr lang="en-US" sz="36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IED</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materials etc;</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Procurements of operational houses, vehicles etc; and </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Propaganda.</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1"/>
            <a:ext cx="12190413" cy="419101"/>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57</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24208" y="273827"/>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USE OF FUND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029589"/>
            <a:ext cx="12190413" cy="4800600"/>
          </a:xfrm>
        </p:spPr>
        <p:txBody>
          <a:bodyPr>
            <a:noAutofit/>
          </a:bodyPr>
          <a:lstStyle/>
          <a:p>
            <a:pPr algn="just">
              <a:buClr>
                <a:srgbClr val="FF0000"/>
              </a:buClr>
            </a:pPr>
            <a:r>
              <a:rPr lang="en-US" sz="4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ADMINISTRATION:</a:t>
            </a:r>
          </a:p>
          <a:p>
            <a:pPr algn="just">
              <a:buClr>
                <a:srgbClr val="FF0000"/>
              </a:buClr>
              <a:buFont typeface="Wingdings" panose="05000000000000000000" pitchFamily="2" charset="2"/>
              <a:buChar char="§"/>
            </a:pPr>
            <a:r>
              <a:rPr lang="en-US" sz="4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Salaries;</a:t>
            </a:r>
          </a:p>
          <a:p>
            <a:pPr algn="just">
              <a:buClr>
                <a:srgbClr val="FF0000"/>
              </a:buClr>
              <a:buFont typeface="Wingdings" panose="05000000000000000000" pitchFamily="2" charset="2"/>
              <a:buChar char="§"/>
            </a:pPr>
            <a:r>
              <a:rPr lang="en-US" sz="4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Acquisition of secretariat, furnishing and procuring office equipment and materials;</a:t>
            </a:r>
          </a:p>
          <a:p>
            <a:pPr algn="just">
              <a:buClr>
                <a:srgbClr val="FF0000"/>
              </a:buClr>
              <a:buFont typeface="Wingdings" panose="05000000000000000000" pitchFamily="2" charset="2"/>
              <a:buChar char="§"/>
            </a:pPr>
            <a:r>
              <a:rPr lang="en-US" sz="4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Disbursing free interest loans to members and those targeted for recruitment; and </a:t>
            </a:r>
          </a:p>
          <a:p>
            <a:pPr algn="just">
              <a:buClr>
                <a:srgbClr val="FF0000"/>
              </a:buClr>
              <a:buFont typeface="Wingdings" panose="05000000000000000000" pitchFamily="2" charset="2"/>
              <a:buChar char="§"/>
            </a:pPr>
            <a:r>
              <a:rPr lang="en-US" sz="4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Giving succor to orphaned children and widows of deceased members.</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1"/>
            <a:ext cx="12190413" cy="550843"/>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58</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24208" y="273827"/>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USE OF FUND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029589"/>
            <a:ext cx="12190413" cy="4800600"/>
          </a:xfrm>
        </p:spPr>
        <p:txBody>
          <a:bodyPr>
            <a:noAutofit/>
          </a:bodyPr>
          <a:lstStyle/>
          <a:p>
            <a:pPr algn="just">
              <a:buClr>
                <a:srgbClr val="FF0000"/>
              </a:buClr>
            </a:pP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Diversion of funds to private use:</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Financial corruption in the enclave of </a:t>
            </a:r>
            <a:r>
              <a:rPr lang="en-US" sz="3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BH</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and diversion of operations money to private use.</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1"/>
            <a:ext cx="12190413" cy="550843"/>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59</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10033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115335"/>
            <a:ext cx="12190413" cy="4800600"/>
          </a:xfrm>
        </p:spPr>
        <p:txBody>
          <a:bodyPr>
            <a:noAutofit/>
          </a:bodyPr>
          <a:lstStyle/>
          <a:p>
            <a:pPr marL="457200" indent="-457200" algn="just">
              <a:lnSpc>
                <a:spcPct val="10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This ranges from members’ donations, support from wealthy individuals. Drug trafficking, state sponsorship, tax and levies on communities, kidnapping for ransom, hijacking (International Centre for Counter Terrorism, 2020)  among others. </a:t>
            </a:r>
          </a:p>
          <a:p>
            <a:pPr marL="457200" indent="-457200" algn="just">
              <a:lnSpc>
                <a:spcPct val="100000"/>
              </a:lnSpc>
              <a:buClr>
                <a:srgbClr val="FF0000"/>
              </a:buClr>
              <a:buFont typeface="Wingdings" panose="05000000000000000000" pitchFamily="2" charset="2"/>
              <a:buChar char="q"/>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0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 sheer array of sources of funds for terrorist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organisation</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is alarming. </a:t>
            </a:r>
          </a:p>
          <a:p>
            <a:pPr marL="457200" indent="-457200" algn="just">
              <a:lnSpc>
                <a:spcPct val="100000"/>
              </a:lnSpc>
              <a:buClr>
                <a:srgbClr val="FF0000"/>
              </a:buCl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0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 nations where terrorism thrives national security has equally been compromised. </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6</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24208" y="273827"/>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u="sng" dirty="0" smtClean="0">
                <a:solidFill>
                  <a:schemeClr val="bg1"/>
                </a:solidFill>
                <a:latin typeface="Aharoni" pitchFamily="2" charset="-79"/>
                <a:ea typeface="+mj-ea"/>
                <a:cs typeface="Aharoni" pitchFamily="2" charset="-79"/>
              </a:rPr>
              <a:t>METHODS OF MOVING FUNDS</a:t>
            </a:r>
            <a:endParaRPr kumimoji="0" lang="en-US" sz="48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1" y="1423289"/>
            <a:ext cx="6654800" cy="4800600"/>
          </a:xfrm>
        </p:spPr>
        <p:txBody>
          <a:bodyPr>
            <a:noAutofit/>
          </a:bodyPr>
          <a:lstStyle/>
          <a:p>
            <a:pPr algn="just">
              <a:buClr>
                <a:srgbClr val="FF0000"/>
              </a:buClr>
              <a:buFont typeface="Wingdings" panose="05000000000000000000" pitchFamily="2" charset="2"/>
              <a:buChar char="§"/>
            </a:pPr>
            <a:r>
              <a:rPr lang="en-US" sz="4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Movement of physical cash – trusted couriers;</a:t>
            </a:r>
          </a:p>
          <a:p>
            <a:pPr algn="just">
              <a:buClr>
                <a:srgbClr val="FF0000"/>
              </a:buClr>
              <a:buFont typeface="Wingdings" panose="05000000000000000000" pitchFamily="2" charset="2"/>
              <a:buChar char="§"/>
            </a:pPr>
            <a:r>
              <a:rPr lang="en-US" sz="4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Bank transfers – use of proxy accounts instance;</a:t>
            </a:r>
          </a:p>
          <a:p>
            <a:pPr algn="just">
              <a:buClr>
                <a:srgbClr val="FF0000"/>
              </a:buClr>
              <a:buFont typeface="Wingdings" panose="05000000000000000000" pitchFamily="2" charset="2"/>
              <a:buChar char="§"/>
            </a:pPr>
            <a:r>
              <a:rPr lang="en-US" sz="4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Exchange of goods; and </a:t>
            </a:r>
          </a:p>
          <a:p>
            <a:pPr algn="just">
              <a:buClr>
                <a:srgbClr val="FF0000"/>
              </a:buClr>
              <a:buFont typeface="Wingdings" panose="05000000000000000000" pitchFamily="2" charset="2"/>
              <a:buChar char="§"/>
            </a:pPr>
            <a:r>
              <a:rPr lang="en-US" sz="40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Cryptocurrencies</a:t>
            </a:r>
            <a:r>
              <a:rPr lang="en-US" sz="4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1"/>
            <a:ext cx="12190413" cy="550843"/>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60</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18" name="Picture 2"/>
          <p:cNvPicPr>
            <a:picLocks noChangeAspect="1" noChangeArrowheads="1"/>
          </p:cNvPicPr>
          <p:nvPr/>
        </p:nvPicPr>
        <p:blipFill>
          <a:blip r:embed="rId3" cstate="print"/>
          <a:srcRect/>
          <a:stretch>
            <a:fillRect/>
          </a:stretch>
        </p:blipFill>
        <p:spPr bwMode="auto">
          <a:xfrm>
            <a:off x="7847013" y="1041400"/>
            <a:ext cx="4343400" cy="24003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7529513" y="3619500"/>
            <a:ext cx="4660900" cy="2320925"/>
          </a:xfrm>
          <a:prstGeom prst="rect">
            <a:avLst/>
          </a:prstGeom>
          <a:noFill/>
          <a:ln w="9525">
            <a:noFill/>
            <a:miter lim="800000"/>
            <a:headEnd/>
            <a:tailEnd/>
          </a:ln>
          <a:effectLst/>
        </p:spPr>
      </p:pic>
      <p:sp>
        <p:nvSpPr>
          <p:cNvPr id="28" name="Rectangle 27"/>
          <p:cNvSpPr/>
          <p:nvPr/>
        </p:nvSpPr>
        <p:spPr>
          <a:xfrm>
            <a:off x="8664999" y="5889283"/>
            <a:ext cx="3166753" cy="340571"/>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 name="Group 19"/>
          <p:cNvGrpSpPr/>
          <p:nvPr/>
        </p:nvGrpSpPr>
        <p:grpSpPr>
          <a:xfrm>
            <a:off x="0" y="0"/>
            <a:ext cx="12190413" cy="390526"/>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itle 1"/>
          <p:cNvSpPr txBox="1">
            <a:spLocks/>
          </p:cNvSpPr>
          <p:nvPr/>
        </p:nvSpPr>
        <p:spPr>
          <a:xfrm>
            <a:off x="662303" y="169052"/>
            <a:ext cx="10971372" cy="11430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u="sng" noProof="0" dirty="0" smtClean="0">
                <a:solidFill>
                  <a:schemeClr val="bg1"/>
                </a:solidFill>
                <a:latin typeface="Aharoni" pitchFamily="2" charset="-79"/>
                <a:ea typeface="+mj-ea"/>
                <a:cs typeface="Aharoni" pitchFamily="2" charset="-79"/>
              </a:rPr>
              <a:t>EFFORTS IN THE FIGHT AGAINST TERRORISM FINANCING</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270889"/>
            <a:ext cx="12190413" cy="4800600"/>
          </a:xfrm>
        </p:spPr>
        <p:txBody>
          <a:bodyPr>
            <a:noAutofit/>
          </a:bodyPr>
          <a:lstStyle/>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Terrorism prevention (freezing of international terrorist funds and other related matters) Regulation, 2013;</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National Counter Terrorism Strategy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e.g</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NACTEST</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2014);</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Various Memoranda of Understanding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MoU</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Bilateral and Multi-lateral treaties have been entered into to facilitate international support and cooperation  to fight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TF</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and ML among other crimes </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61</a:t>
            </a:fld>
            <a:endParaRPr lang="en-US" sz="1600" b="1" dirty="0">
              <a:solidFill>
                <a:srgbClr val="FF0000"/>
              </a:solidFill>
              <a:latin typeface="+mj-lt"/>
            </a:endParaRPr>
          </a:p>
        </p:txBody>
      </p:sp>
      <p:grpSp>
        <p:nvGrpSpPr>
          <p:cNvPr id="4"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 name="Group 19"/>
          <p:cNvGrpSpPr/>
          <p:nvPr/>
        </p:nvGrpSpPr>
        <p:grpSpPr>
          <a:xfrm>
            <a:off x="0" y="0"/>
            <a:ext cx="12190413" cy="390526"/>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itle 1"/>
          <p:cNvSpPr txBox="1">
            <a:spLocks/>
          </p:cNvSpPr>
          <p:nvPr/>
        </p:nvSpPr>
        <p:spPr>
          <a:xfrm>
            <a:off x="662303" y="169052"/>
            <a:ext cx="10971372" cy="11430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u="sng" noProof="0" dirty="0" smtClean="0">
                <a:solidFill>
                  <a:schemeClr val="bg1"/>
                </a:solidFill>
                <a:latin typeface="Aharoni" pitchFamily="2" charset="-79"/>
                <a:ea typeface="+mj-ea"/>
                <a:cs typeface="Aharoni" pitchFamily="2" charset="-79"/>
              </a:rPr>
              <a:t>EFFORTS IN THE FIGHT AGAINST TERRORISM FINANCING CONT’D </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029589"/>
            <a:ext cx="12190413" cy="4800600"/>
          </a:xfrm>
        </p:spPr>
        <p:txBody>
          <a:bodyPr>
            <a:noAutofit/>
          </a:bodyPr>
          <a:lstStyle/>
          <a:p>
            <a:pPr algn="just">
              <a:buClr>
                <a:srgbClr val="FF0000"/>
              </a:buClr>
              <a:buFont typeface="Wingdings" panose="05000000000000000000" pitchFamily="2" charset="2"/>
              <a:buChar char="§"/>
            </a:pP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Enhanced intelligence gathering (Human and Technical intelligence);</a:t>
            </a:r>
          </a:p>
          <a:p>
            <a:pPr algn="just">
              <a:buClr>
                <a:srgbClr val="FF0000"/>
              </a:buClr>
              <a:buFont typeface="Wingdings" panose="05000000000000000000" pitchFamily="2" charset="2"/>
              <a:buChar char="§"/>
            </a:pP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Proscription of the sects;</a:t>
            </a:r>
          </a:p>
          <a:p>
            <a:pPr algn="just">
              <a:buClr>
                <a:srgbClr val="FF0000"/>
              </a:buClr>
              <a:buFont typeface="Wingdings" panose="05000000000000000000" pitchFamily="2" charset="2"/>
              <a:buChar char="§"/>
            </a:pP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Declaration of emergency rule;</a:t>
            </a:r>
          </a:p>
          <a:p>
            <a:pPr algn="just">
              <a:buClr>
                <a:srgbClr val="FF0000"/>
              </a:buClr>
              <a:buFont typeface="Wingdings" panose="05000000000000000000" pitchFamily="2" charset="2"/>
              <a:buChar char="§"/>
            </a:pP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Neighborhood policing: mobilization of local communities, vigilantes/local hunters in the affected States to combat the sect’s activities; </a:t>
            </a:r>
          </a:p>
          <a:p>
            <a:pPr algn="just">
              <a:buClr>
                <a:srgbClr val="FF0000"/>
              </a:buClr>
              <a:buFont typeface="Wingdings" panose="05000000000000000000" pitchFamily="2" charset="2"/>
              <a:buChar char="§"/>
            </a:pP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Creation of new army divisions (e.g. in Borno (7 Div) in August, 2013);</a:t>
            </a:r>
          </a:p>
          <a:p>
            <a:pPr algn="just">
              <a:buClr>
                <a:srgbClr val="FF0000"/>
              </a:buClr>
              <a:buFont typeface="Wingdings" panose="05000000000000000000" pitchFamily="2" charset="2"/>
              <a:buChar char="§"/>
            </a:pPr>
            <a:r>
              <a:rPr lang="en-US" sz="3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Collaboration among neighbouring countries through the multi-national Task Force to combat the sect’s activities;</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62</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 name="Group 19"/>
          <p:cNvGrpSpPr/>
          <p:nvPr/>
        </p:nvGrpSpPr>
        <p:grpSpPr>
          <a:xfrm>
            <a:off x="0" y="0"/>
            <a:ext cx="12190413" cy="390526"/>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itle 1"/>
          <p:cNvSpPr txBox="1">
            <a:spLocks/>
          </p:cNvSpPr>
          <p:nvPr/>
        </p:nvSpPr>
        <p:spPr>
          <a:xfrm>
            <a:off x="662303" y="169052"/>
            <a:ext cx="10971372" cy="11430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u="sng" noProof="0" dirty="0" smtClean="0">
                <a:solidFill>
                  <a:schemeClr val="bg1"/>
                </a:solidFill>
                <a:latin typeface="Aharoni" pitchFamily="2" charset="-79"/>
                <a:ea typeface="+mj-ea"/>
                <a:cs typeface="Aharoni" pitchFamily="2" charset="-79"/>
              </a:rPr>
              <a:t>EFFORTS IN THE FIGHT AGAINST TERRORISM FINANCING CONT’D </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207389"/>
            <a:ext cx="12190413" cy="4800600"/>
          </a:xfrm>
        </p:spPr>
        <p:txBody>
          <a:bodyPr>
            <a:noAutofit/>
          </a:bodyPr>
          <a:lstStyle/>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Massive military onslaught on identified camps, facilities and enclaves of terrorists;</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Prosecution of arrested suspected terrorists;</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Immigration control: through;</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Watch-listing measures to apprehend terrorists on transits, and/or stop some from entering or leaving the country;</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Introduction of </a:t>
            </a:r>
            <a:r>
              <a:rPr lang="en-US" sz="3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Almajiri</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schools to reduce the level of illiteracy in the affected States and check conscription of these youths in Nigeria;</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63</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 name="Group 19"/>
          <p:cNvGrpSpPr/>
          <p:nvPr/>
        </p:nvGrpSpPr>
        <p:grpSpPr>
          <a:xfrm>
            <a:off x="0" y="0"/>
            <a:ext cx="12190413" cy="390526"/>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itle 1"/>
          <p:cNvSpPr txBox="1">
            <a:spLocks/>
          </p:cNvSpPr>
          <p:nvPr/>
        </p:nvSpPr>
        <p:spPr>
          <a:xfrm>
            <a:off x="662303" y="169052"/>
            <a:ext cx="10971372" cy="11430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u="sng" noProof="0" dirty="0" smtClean="0">
                <a:solidFill>
                  <a:schemeClr val="bg1"/>
                </a:solidFill>
                <a:latin typeface="Aharoni" pitchFamily="2" charset="-79"/>
                <a:ea typeface="+mj-ea"/>
                <a:cs typeface="Aharoni" pitchFamily="2" charset="-79"/>
              </a:rPr>
              <a:t>EFFORTS IN THE FIGHT AGAINST TERRORISM FINANCING CONT’D </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029589"/>
            <a:ext cx="12190413" cy="4800600"/>
          </a:xfrm>
        </p:spPr>
        <p:txBody>
          <a:bodyPr>
            <a:noAutofit/>
          </a:bodyPr>
          <a:lstStyle/>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Intensifying public awareness and sensitization with a view to increasing security consciousness and improving confidence in the populace; </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Aggressive implementation of youth empowerment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programmes</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like Subsidy Reinvestment and Empowerment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Programme</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(SURE-P), N-POWER, Agricultural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Programmes</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infrastructural development and others with  a view to reducing areas of discontents;</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Increased support to security agencies to enhance their capacity to combat the threat.</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64</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 name="Group 19"/>
          <p:cNvGrpSpPr/>
          <p:nvPr/>
        </p:nvGrpSpPr>
        <p:grpSpPr>
          <a:xfrm>
            <a:off x="0" y="0"/>
            <a:ext cx="12190413" cy="390526"/>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itle 1"/>
          <p:cNvSpPr txBox="1">
            <a:spLocks/>
          </p:cNvSpPr>
          <p:nvPr/>
        </p:nvSpPr>
        <p:spPr>
          <a:xfrm>
            <a:off x="662303" y="169052"/>
            <a:ext cx="10971372" cy="11430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u="sng" noProof="0" dirty="0" smtClean="0">
                <a:solidFill>
                  <a:schemeClr val="bg1"/>
                </a:solidFill>
                <a:latin typeface="Aharoni" pitchFamily="2" charset="-79"/>
                <a:ea typeface="+mj-ea"/>
                <a:cs typeface="Aharoni" pitchFamily="2" charset="-79"/>
              </a:rPr>
              <a:t>EFFORTS IN THE FIGHT AGAINST TERRORISM FINANCING CONT’D </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156589"/>
            <a:ext cx="12190413" cy="4800600"/>
          </a:xfrm>
        </p:spPr>
        <p:txBody>
          <a:bodyPr>
            <a:noAutofit/>
          </a:bodyPr>
          <a:lstStyle/>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De-radicalization and Countering Violent Extremism (</a:t>
            </a:r>
            <a:r>
              <a:rPr lang="en-US" sz="3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CVE</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programmes</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communities and detention facilities;</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Procurement of arm and ammunition and other logistics for the </a:t>
            </a:r>
            <a:r>
              <a:rPr lang="en-US" sz="3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LEAs</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and military;</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Ratification of International Conventions on Prevention of Terrorism;</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Anti-money laundering/combating the financing of terrorism (AML/</a:t>
            </a:r>
            <a:r>
              <a:rPr lang="en-US" sz="3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CFT</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regime; </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Terrorism Prevention Act (</a:t>
            </a:r>
            <a:r>
              <a:rPr lang="en-US" sz="3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TPA</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p>
          <a:p>
            <a:pPr algn="just">
              <a:buClr>
                <a:srgbClr val="FF0000"/>
              </a:buCl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65</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 name="Group 19"/>
          <p:cNvGrpSpPr/>
          <p:nvPr/>
        </p:nvGrpSpPr>
        <p:grpSpPr>
          <a:xfrm>
            <a:off x="0" y="0"/>
            <a:ext cx="12190413" cy="390526"/>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itle 1"/>
          <p:cNvSpPr txBox="1">
            <a:spLocks/>
          </p:cNvSpPr>
          <p:nvPr/>
        </p:nvSpPr>
        <p:spPr>
          <a:xfrm>
            <a:off x="662303" y="169052"/>
            <a:ext cx="10971372" cy="11430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u="sng" noProof="0" dirty="0" smtClean="0">
                <a:solidFill>
                  <a:schemeClr val="bg1"/>
                </a:solidFill>
                <a:latin typeface="Aharoni" pitchFamily="2" charset="-79"/>
                <a:ea typeface="+mj-ea"/>
                <a:cs typeface="Aharoni" pitchFamily="2" charset="-79"/>
              </a:rPr>
              <a:t>EFFORTS IN THE FIGHT AGAINST TERRORISM FINANCING CONT’D </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1118489"/>
            <a:ext cx="12190413" cy="4800600"/>
          </a:xfrm>
        </p:spPr>
        <p:txBody>
          <a:bodyPr>
            <a:noAutofit/>
          </a:bodyPr>
          <a:lstStyle/>
          <a:p>
            <a:pPr algn="just">
              <a:buClr>
                <a:srgbClr val="FF0000"/>
              </a:buClr>
              <a:buFont typeface="Wingdings" panose="05000000000000000000" pitchFamily="2" charset="2"/>
              <a:buChar char="§"/>
            </a:pPr>
            <a:r>
              <a:rPr lang="en-US" sz="3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Regulations/Censorship of Inciting Preaching;</a:t>
            </a:r>
          </a:p>
          <a:p>
            <a:pPr algn="just">
              <a:buClr>
                <a:srgbClr val="FF0000"/>
              </a:buClr>
              <a:buFont typeface="Wingdings" panose="05000000000000000000" pitchFamily="2" charset="2"/>
              <a:buChar char="§"/>
            </a:pPr>
            <a:r>
              <a:rPr lang="en-US" sz="3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Perception management by Government;</a:t>
            </a:r>
          </a:p>
          <a:p>
            <a:pPr algn="just">
              <a:buClr>
                <a:srgbClr val="FF0000"/>
              </a:buClr>
              <a:buFont typeface="Wingdings" panose="05000000000000000000" pitchFamily="2" charset="2"/>
              <a:buChar char="§"/>
            </a:pPr>
            <a:r>
              <a:rPr lang="en-US" sz="3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Administration of Criminal Justice Act;</a:t>
            </a:r>
          </a:p>
          <a:p>
            <a:pPr algn="just">
              <a:buClr>
                <a:srgbClr val="FF0000"/>
              </a:buClr>
              <a:buFont typeface="Wingdings" panose="05000000000000000000" pitchFamily="2" charset="2"/>
              <a:buChar char="§"/>
            </a:pPr>
            <a:r>
              <a:rPr lang="en-US" sz="3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Establishment of civilian joint taskforce;</a:t>
            </a:r>
          </a:p>
          <a:p>
            <a:pPr algn="just">
              <a:buClr>
                <a:srgbClr val="FF0000"/>
              </a:buClr>
              <a:buFont typeface="Wingdings" panose="05000000000000000000" pitchFamily="2" charset="2"/>
              <a:buChar char="§"/>
            </a:pPr>
            <a:r>
              <a:rPr lang="en-US" sz="3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Establishment of </a:t>
            </a:r>
            <a:r>
              <a:rPr lang="en-US" sz="34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NFIUs</a:t>
            </a:r>
            <a:r>
              <a:rPr lang="en-US" sz="3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4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RIFU</a:t>
            </a:r>
            <a:r>
              <a:rPr lang="en-US" sz="3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and other relevant  Departments</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66</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16231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0" name="Group 19"/>
          <p:cNvGrpSpPr/>
          <p:nvPr/>
        </p:nvGrpSpPr>
        <p:grpSpPr>
          <a:xfrm>
            <a:off x="0" y="21556"/>
            <a:ext cx="12190413" cy="511844"/>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itle 1"/>
          <p:cNvSpPr txBox="1">
            <a:spLocks/>
          </p:cNvSpPr>
          <p:nvPr/>
        </p:nvSpPr>
        <p:spPr>
          <a:xfrm>
            <a:off x="584121" y="671198"/>
            <a:ext cx="10971372" cy="1143000"/>
          </a:xfrm>
          <a:prstGeom prst="rect">
            <a:avLst/>
          </a:prstGeom>
        </p:spPr>
        <p:txBody>
          <a:bodyPr vert="horz" lIns="91440" tIns="45720" rIns="91440" bIns="45720" rtlCol="0" anchor="ctr">
            <a:noAutofit/>
          </a:bodyPr>
          <a:lstStyle/>
          <a:p>
            <a:pPr algn="ctr">
              <a:spcBef>
                <a:spcPct val="0"/>
              </a:spcBef>
              <a:defRPr/>
            </a:pPr>
            <a:r>
              <a:rPr lang="en-US" sz="3600" b="1" u="sng" dirty="0" smtClean="0">
                <a:solidFill>
                  <a:schemeClr val="bg1"/>
                </a:solidFill>
                <a:latin typeface="Aharoni" pitchFamily="2" charset="-79"/>
                <a:cs typeface="Aharoni" pitchFamily="2" charset="-79"/>
              </a:rPr>
              <a:t>EFFORTS IN THE FIGHT AGAINST TERRORISM FINANCING CONT’D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u="sng" dirty="0" smtClean="0">
                <a:solidFill>
                  <a:schemeClr val="bg1"/>
                </a:solidFill>
                <a:latin typeface="Aharoni" pitchFamily="2" charset="-79"/>
                <a:ea typeface="+mj-ea"/>
                <a:cs typeface="Aharoni" pitchFamily="2" charset="-79"/>
              </a:rPr>
              <a:t> </a:t>
            </a:r>
            <a:endParaRPr kumimoji="0" lang="en-US" sz="36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525349"/>
            <a:ext cx="12190413" cy="4800600"/>
          </a:xfrm>
        </p:spPr>
        <p:txBody>
          <a:bodyPr>
            <a:noAutofit/>
          </a:bodyPr>
          <a:lstStyle/>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initiation, development and partial implementation of the 2012 regional Counter-Terrorism Action Plan,  2013 adoption of the ECOWAS Counter-Terrorism Strategy and its Implementation Plan, establishment of the Multi-National Joint Task Force (MNJTF) and the Political Declaration on a Common Position against Terrorism are worthy of mention. </a:t>
            </a:r>
            <a:endPar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67</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6752969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0" name="Group 19"/>
          <p:cNvGrpSpPr/>
          <p:nvPr/>
        </p:nvGrpSpPr>
        <p:grpSpPr>
          <a:xfrm>
            <a:off x="0" y="21556"/>
            <a:ext cx="12190413" cy="537244"/>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fontScale="92500" lnSpcReduction="20000"/>
          </a:bodyPr>
          <a:lstStyle/>
          <a:p>
            <a:pPr algn="ctr">
              <a:spcBef>
                <a:spcPct val="0"/>
              </a:spcBef>
              <a:defRPr/>
            </a:pPr>
            <a:r>
              <a:rPr lang="en-US" sz="4400" b="1" u="sng" dirty="0" smtClean="0">
                <a:solidFill>
                  <a:schemeClr val="bg1"/>
                </a:solidFill>
                <a:latin typeface="Aharoni" pitchFamily="2" charset="-79"/>
                <a:cs typeface="Aharoni" pitchFamily="2" charset="-79"/>
              </a:rPr>
              <a:t>EFFORTS IN THE FIGHT AGAINST TERRORISM FINANCING CONT’D </a:t>
            </a:r>
          </a:p>
        </p:txBody>
      </p:sp>
      <p:sp>
        <p:nvSpPr>
          <p:cNvPr id="19" name="Subtitle 2"/>
          <p:cNvSpPr>
            <a:spLocks noGrp="1"/>
          </p:cNvSpPr>
          <p:nvPr>
            <p:ph type="subTitle" idx="1"/>
          </p:nvPr>
        </p:nvSpPr>
        <p:spPr>
          <a:xfrm>
            <a:off x="0" y="2057400"/>
            <a:ext cx="12190413" cy="4800600"/>
          </a:xfrm>
        </p:spPr>
        <p:txBody>
          <a:bodyPr>
            <a:noAutofit/>
          </a:bodyPr>
          <a:lstStyle/>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With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a US$2.3 billion budget, the strategy is premised on 8 priority areas including coordination of counter-terrorism initiatives, promotion of inter-community dialogue and prevention of violent extremism (Institute for Security Studies, 2021</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68</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349743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fontScale="92500" lnSpcReduction="20000"/>
          </a:bodyPr>
          <a:lstStyle/>
          <a:p>
            <a:pPr algn="ctr">
              <a:spcBef>
                <a:spcPct val="0"/>
              </a:spcBef>
              <a:defRPr/>
            </a:pPr>
            <a:r>
              <a:rPr lang="en-US" sz="4400" b="1" u="sng" dirty="0" smtClean="0">
                <a:solidFill>
                  <a:schemeClr val="bg1"/>
                </a:solidFill>
                <a:latin typeface="Aharoni" pitchFamily="2" charset="-79"/>
                <a:cs typeface="Aharoni" pitchFamily="2" charset="-79"/>
              </a:rPr>
              <a:t>EFFORTS IN THE FIGHT AGAINST TERRORISM FINANCING CONT’D </a:t>
            </a:r>
          </a:p>
        </p:txBody>
      </p:sp>
      <p:sp>
        <p:nvSpPr>
          <p:cNvPr id="19" name="Subtitle 2"/>
          <p:cNvSpPr>
            <a:spLocks noGrp="1"/>
          </p:cNvSpPr>
          <p:nvPr>
            <p:ph type="subTitle" idx="1"/>
          </p:nvPr>
        </p:nvSpPr>
        <p:spPr>
          <a:xfrm>
            <a:off x="0" y="1715849"/>
            <a:ext cx="7556500" cy="4800600"/>
          </a:xfrm>
        </p:spPr>
        <p:txBody>
          <a:bodyPr>
            <a:noAutofit/>
          </a:bodyPr>
          <a:lstStyle/>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Quite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notable is the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efforts of the Inter-Governmental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Action Group against Money Laundering (GIABA) saddled with strengthening the capacity of ECOWAS nations for the prevention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of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terrorists and their financing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means.</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recent ECOWAS strategy to combat the menace is the 2020-2024 Action Plan initiated in 2019.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562644"/>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69</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66" name="Picture 2"/>
          <p:cNvPicPr>
            <a:picLocks noChangeAspect="1" noChangeArrowheads="1"/>
          </p:cNvPicPr>
          <p:nvPr/>
        </p:nvPicPr>
        <p:blipFill>
          <a:blip r:embed="rId3" cstate="print"/>
          <a:srcRect/>
          <a:stretch>
            <a:fillRect/>
          </a:stretch>
        </p:blipFill>
        <p:spPr bwMode="auto">
          <a:xfrm>
            <a:off x="7645400" y="4381500"/>
            <a:ext cx="2006600" cy="149542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cstate="print"/>
          <a:srcRect/>
          <a:stretch>
            <a:fillRect/>
          </a:stretch>
        </p:blipFill>
        <p:spPr bwMode="auto">
          <a:xfrm>
            <a:off x="7835900" y="1638300"/>
            <a:ext cx="4178300" cy="2743200"/>
          </a:xfrm>
          <a:prstGeom prst="rect">
            <a:avLst/>
          </a:prstGeom>
          <a:noFill/>
          <a:ln w="9525">
            <a:noFill/>
            <a:miter lim="800000"/>
            <a:headEnd/>
            <a:tailEnd/>
          </a:ln>
          <a:effectLst/>
        </p:spPr>
      </p:pic>
      <p:sp>
        <p:nvSpPr>
          <p:cNvPr id="30" name="Rectangle 29"/>
          <p:cNvSpPr/>
          <p:nvPr/>
        </p:nvSpPr>
        <p:spPr>
          <a:xfrm>
            <a:off x="8753899" y="5901983"/>
            <a:ext cx="3166753" cy="340571"/>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spTree>
    <p:extLst>
      <p:ext uri="{BB962C8B-B14F-4D97-AF65-F5344CB8AC3E}">
        <p14:creationId xmlns="" xmlns:p14="http://schemas.microsoft.com/office/powerpoint/2010/main" val="2580405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1" y="999222"/>
            <a:ext cx="8320441" cy="4800600"/>
          </a:xfrm>
        </p:spPr>
        <p:txBody>
          <a:bodyPr>
            <a:noAutofit/>
          </a:bodyPr>
          <a:lstStyle/>
          <a:p>
            <a:pPr marL="342900" indent="-342900" algn="just">
              <a:lnSpc>
                <a:spcPct val="15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Following the September 11, 2001 attack popularly called 9/11, the United States of America (USA) investigation of the source of funding of the Al-Qaeda terrorist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organisation</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that perpetrated the act disclosed that, </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6" name="Picture 2" descr="How the 9/11 terror attacks unfolded | Telegraph Time Tunnel - YouTub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37069" y="1232668"/>
            <a:ext cx="3853345" cy="2851328"/>
          </a:xfrm>
          <a:prstGeom prst="rect">
            <a:avLst/>
          </a:prstGeom>
          <a:noFill/>
          <a:ln w="57150">
            <a:solidFill>
              <a:srgbClr val="FF0000"/>
            </a:solidFill>
          </a:ln>
          <a:extLst>
            <a:ext uri="{909E8E84-426E-40DD-AFC4-6F175D3DCCD1}">
              <a14:hiddenFill xmlns:a14="http://schemas.microsoft.com/office/drawing/2010/main" xmlns="">
                <a:solidFill>
                  <a:srgbClr val="FFFFFF"/>
                </a:solidFill>
              </a14:hiddenFill>
            </a:ext>
          </a:extLst>
        </p:spPr>
      </p:pic>
      <p:sp>
        <p:nvSpPr>
          <p:cNvPr id="17" name="Rectangle 16"/>
          <p:cNvSpPr/>
          <p:nvPr/>
        </p:nvSpPr>
        <p:spPr>
          <a:xfrm>
            <a:off x="8430624" y="5080000"/>
            <a:ext cx="3759789" cy="258891"/>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sp>
        <p:nvSpPr>
          <p:cNvPr id="20"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7</a:t>
            </a:fld>
            <a:endParaRPr lang="en-US" sz="1600" b="1" dirty="0">
              <a:solidFill>
                <a:srgbClr val="FF0000"/>
              </a:solidFill>
              <a:latin typeface="+mj-lt"/>
            </a:endParaRPr>
          </a:p>
        </p:txBody>
      </p:sp>
      <p:grpSp>
        <p:nvGrpSpPr>
          <p:cNvPr id="22"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fontScale="92500" lnSpcReduction="20000"/>
          </a:bodyPr>
          <a:lstStyle/>
          <a:p>
            <a:pPr algn="ctr">
              <a:spcBef>
                <a:spcPct val="0"/>
              </a:spcBef>
              <a:defRPr/>
            </a:pPr>
            <a:r>
              <a:rPr lang="en-US" sz="4400" b="1" u="sng" dirty="0" smtClean="0">
                <a:solidFill>
                  <a:schemeClr val="bg1"/>
                </a:solidFill>
                <a:latin typeface="Aharoni" pitchFamily="2" charset="-79"/>
                <a:cs typeface="Aharoni" pitchFamily="2" charset="-79"/>
              </a:rPr>
              <a:t>EFFORTS IN THE FIGHT AGAINST TERRORISM FINANCING CONT’D </a:t>
            </a:r>
          </a:p>
        </p:txBody>
      </p:sp>
      <p:sp>
        <p:nvSpPr>
          <p:cNvPr id="19" name="Subtitle 2"/>
          <p:cNvSpPr>
            <a:spLocks noGrp="1"/>
          </p:cNvSpPr>
          <p:nvPr>
            <p:ph type="subTitle" idx="1"/>
          </p:nvPr>
        </p:nvSpPr>
        <p:spPr>
          <a:xfrm>
            <a:off x="0" y="2057400"/>
            <a:ext cx="12190413" cy="4800600"/>
          </a:xfrm>
        </p:spPr>
        <p:txBody>
          <a:bodyPr>
            <a:noAutofit/>
          </a:bodyPr>
          <a:lstStyle/>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the national level, governments have empowered and created relevant security agencies, fostered legal instruments, initiated and adopted essential legislative, administrative and statutory steps.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the region, some governments like Niger, Cameroon and Nigeria have established Financial Intelligence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Units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FIUs</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to detect, track and collaboratively apprehend suspects facilitating terrorism financing.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461044"/>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70</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899372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fontScale="92500" lnSpcReduction="20000"/>
          </a:bodyPr>
          <a:lstStyle/>
          <a:p>
            <a:pPr algn="ctr">
              <a:spcBef>
                <a:spcPct val="0"/>
              </a:spcBef>
              <a:defRPr/>
            </a:pPr>
            <a:r>
              <a:rPr lang="en-US" sz="4400" b="1" u="sng" dirty="0" smtClean="0">
                <a:solidFill>
                  <a:schemeClr val="bg1"/>
                </a:solidFill>
                <a:latin typeface="Aharoni" pitchFamily="2" charset="-79"/>
                <a:cs typeface="Aharoni" pitchFamily="2" charset="-79"/>
              </a:rPr>
              <a:t>EFFORTS IN THE FIGHT AGAINST TERRORISM FINANCING CONT’D </a:t>
            </a:r>
          </a:p>
        </p:txBody>
      </p:sp>
      <p:sp>
        <p:nvSpPr>
          <p:cNvPr id="19" name="Subtitle 2"/>
          <p:cNvSpPr>
            <a:spLocks noGrp="1"/>
          </p:cNvSpPr>
          <p:nvPr>
            <p:ph type="subTitle" idx="1"/>
          </p:nvPr>
        </p:nvSpPr>
        <p:spPr>
          <a:xfrm>
            <a:off x="0" y="1728549"/>
            <a:ext cx="12190413" cy="4800600"/>
          </a:xfrm>
        </p:spPr>
        <p:txBody>
          <a:bodyPr>
            <a:noAutofit/>
          </a:bodyPr>
          <a:lstStyle/>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Nigeria, the 2004 Economic and Financial Crimes (Establishment) Act, 2011 Money Laundering (Prohibition) Act,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2011,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Terrorism Prevention Act further amended in 2013, National Drug Law Enforcement Agency (NDLEA) Act and 2015 Proceed of Crimes Act are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efforts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to counter terrorism and its financing means.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Also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similar is the creation of the National Action Plan for Preventing and Countering Extremism (NAPPCVE</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p>
        </p:txBody>
      </p:sp>
      <p:grpSp>
        <p:nvGrpSpPr>
          <p:cNvPr id="20" name="Group 19"/>
          <p:cNvGrpSpPr/>
          <p:nvPr/>
        </p:nvGrpSpPr>
        <p:grpSpPr>
          <a:xfrm>
            <a:off x="0" y="21556"/>
            <a:ext cx="12190413" cy="524544"/>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71</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41593311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fontScale="92500" lnSpcReduction="20000"/>
          </a:bodyPr>
          <a:lstStyle/>
          <a:p>
            <a:pPr algn="ctr">
              <a:spcBef>
                <a:spcPct val="0"/>
              </a:spcBef>
              <a:defRPr/>
            </a:pPr>
            <a:r>
              <a:rPr lang="en-US" sz="4400" b="1" u="sng" dirty="0" smtClean="0">
                <a:solidFill>
                  <a:schemeClr val="bg1"/>
                </a:solidFill>
                <a:latin typeface="Aharoni" pitchFamily="2" charset="-79"/>
                <a:cs typeface="Aharoni" pitchFamily="2" charset="-79"/>
              </a:rPr>
              <a:t>EFFORTS IN THE FIGHT AGAINST TERRORISM FINANCING CONT’D </a:t>
            </a:r>
          </a:p>
        </p:txBody>
      </p:sp>
      <p:sp>
        <p:nvSpPr>
          <p:cNvPr id="19" name="Subtitle 2"/>
          <p:cNvSpPr>
            <a:spLocks noGrp="1"/>
          </p:cNvSpPr>
          <p:nvPr>
            <p:ph type="subTitle" idx="1"/>
          </p:nvPr>
        </p:nvSpPr>
        <p:spPr>
          <a:xfrm>
            <a:off x="0" y="1741249"/>
            <a:ext cx="12190413" cy="4800600"/>
          </a:xfrm>
        </p:spPr>
        <p:txBody>
          <a:bodyPr>
            <a:noAutofit/>
          </a:bodyPr>
          <a:lstStyle/>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Within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communities, grassroots network subsists to gather intelligence and share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with security agencies. Formation and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operation of vigilante groups, public enlightenment using print and electronic media as well as reporting suspicious activities to constituted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authorities were also utilized. </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Corporate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entities are also playing their part through offering humanitarian services to victims of terrorist attacks.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397544"/>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72</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7192075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fontScale="92500" lnSpcReduction="20000"/>
          </a:bodyPr>
          <a:lstStyle/>
          <a:p>
            <a:pPr algn="ctr">
              <a:spcBef>
                <a:spcPct val="0"/>
              </a:spcBef>
              <a:defRPr/>
            </a:pPr>
            <a:r>
              <a:rPr lang="en-US" sz="4400" b="1" u="sng" dirty="0" smtClean="0">
                <a:solidFill>
                  <a:schemeClr val="bg1"/>
                </a:solidFill>
                <a:latin typeface="Aharoni" pitchFamily="2" charset="-79"/>
                <a:cs typeface="Aharoni" pitchFamily="2" charset="-79"/>
              </a:rPr>
              <a:t>EFFORTS IN THE FIGHT AGAINST TERRORISM FINANCING CONT’D </a:t>
            </a:r>
          </a:p>
        </p:txBody>
      </p:sp>
      <p:sp>
        <p:nvSpPr>
          <p:cNvPr id="19" name="Subtitle 2"/>
          <p:cNvSpPr>
            <a:spLocks noGrp="1"/>
          </p:cNvSpPr>
          <p:nvPr>
            <p:ph type="subTitle" idx="1"/>
          </p:nvPr>
        </p:nvSpPr>
        <p:spPr>
          <a:xfrm>
            <a:off x="0" y="1817449"/>
            <a:ext cx="12190413" cy="4800600"/>
          </a:xfrm>
        </p:spPr>
        <p:txBody>
          <a:bodyPr>
            <a:noAutofit/>
          </a:bodyPr>
          <a:lstStyle/>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These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organisations are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likewise directly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or indirectly involved in government processes to tackle the menace.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Their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presence are most noticeable in sponsoring campaigns against terrorism and terrorism financing, educating the populace and providing support to persons affected by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terrorism e.g.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NEMA</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Refugee Commission, NGOs, Ministry of Humanitarian Affairs and Disaster Management etc.</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435644"/>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73</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8116550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CHALLENGES</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427375"/>
            <a:ext cx="12190413" cy="4800600"/>
          </a:xfrm>
        </p:spPr>
        <p:txBody>
          <a:bodyPr>
            <a:noAutofit/>
          </a:bodyPr>
          <a:lstStyle/>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Unwillingness of some members of the public in providing security agencies with information for fear of being traced and killed by the group;</a:t>
            </a:r>
          </a:p>
          <a:p>
            <a:pPr algn="just">
              <a:buClr>
                <a:srgbClr val="FF0000"/>
              </a:buClr>
              <a:buFont typeface="Wingdings" panose="05000000000000000000" pitchFamily="2" charset="2"/>
              <a:buChar cha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Propaganda by the group;</a:t>
            </a:r>
          </a:p>
          <a:p>
            <a:pPr algn="just">
              <a:buClr>
                <a:srgbClr val="FF0000"/>
              </a:buClr>
            </a:pP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Poverty;  </a:t>
            </a: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74</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40685794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393612"/>
            <a:ext cx="10971372" cy="94170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CHALLENGES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146629"/>
            <a:ext cx="12190413" cy="5081346"/>
          </a:xfrm>
        </p:spPr>
        <p:txBody>
          <a:bodyPr>
            <a:noAutofit/>
          </a:bodyPr>
          <a:lstStyle/>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Porous international borders;</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Trans-nationalities of perpetrators of terrorism;</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Low literacy level;</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Religious manipulation;</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Economic exploitation;</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Unemployment;</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Terrain in the region;</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Unconventional/guerrilla  nature of terrorist attacks;</a:t>
            </a: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Lack of initial support from the populace;</a:t>
            </a:r>
          </a:p>
        </p:txBody>
      </p:sp>
      <p:grpSp>
        <p:nvGrpSpPr>
          <p:cNvPr id="4" name="Group 19"/>
          <p:cNvGrpSpPr/>
          <p:nvPr/>
        </p:nvGrpSpPr>
        <p:grpSpPr>
          <a:xfrm>
            <a:off x="0" y="21556"/>
            <a:ext cx="12190413" cy="500958"/>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75</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40685794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393612"/>
            <a:ext cx="10971372" cy="94170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CHALLENGES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146629"/>
            <a:ext cx="12190413" cy="5081346"/>
          </a:xfrm>
        </p:spPr>
        <p:txBody>
          <a:bodyPr>
            <a:noAutofit/>
          </a:bodyPr>
          <a:lstStyle/>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Politicization of the crisis;</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Poor logistics;</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Absence of sanction committee;</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cash based economy of the sub-region; </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Inter-agency rivalry; </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Contiguous nationalities; </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Inadequate training/capacity building; and</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Corruption.</a:t>
            </a:r>
          </a:p>
        </p:txBody>
      </p:sp>
      <p:grpSp>
        <p:nvGrpSpPr>
          <p:cNvPr id="4" name="Group 19"/>
          <p:cNvGrpSpPr/>
          <p:nvPr/>
        </p:nvGrpSpPr>
        <p:grpSpPr>
          <a:xfrm>
            <a:off x="0" y="21556"/>
            <a:ext cx="12190413" cy="500958"/>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76</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40685794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CHALLENGES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427375"/>
            <a:ext cx="12190413" cy="4800600"/>
          </a:xfrm>
        </p:spPr>
        <p:txBody>
          <a:bodyPr>
            <a:noAutofit/>
          </a:bodyPr>
          <a:lstStyle/>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Belief in some quarters that </a:t>
            </a:r>
            <a:r>
              <a:rPr lang="en-US" sz="3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ECOWAS</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appears ill-equipped to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tackle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emerging threats and react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 a timely manner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to the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menace.</a:t>
            </a:r>
          </a:p>
          <a:p>
            <a:pPr algn="just">
              <a:buClr>
                <a:srgbClr val="FF0000"/>
              </a:buClr>
              <a:buFont typeface="Wingdings" panose="05000000000000000000" pitchFamily="2" charset="2"/>
              <a:buChar char="§"/>
            </a:pPr>
            <a:endPar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regional body is also bedeviled by inadequate resources. </a:t>
            </a:r>
            <a:endPar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77</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40685794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22221" y="772798"/>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CHALLENGES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2057400"/>
            <a:ext cx="12190413" cy="4800600"/>
          </a:xfrm>
        </p:spPr>
        <p:txBody>
          <a:bodyPr>
            <a:noAutofit/>
          </a:bodyPr>
          <a:lstStyle/>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It </a:t>
            </a:r>
            <a:r>
              <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is </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believed </a:t>
            </a:r>
            <a:r>
              <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that it lacks the requisite funds to prosecute the war against terrorism and terrorism financing in the region. </a:t>
            </a: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78</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8107405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CHALLENGES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427375"/>
            <a:ext cx="12190413" cy="4800600"/>
          </a:xfrm>
        </p:spPr>
        <p:txBody>
          <a:bodyPr>
            <a:noAutofit/>
          </a:bodyPr>
          <a:lstStyle/>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Coronavirus Disease 2019 (COVID-19) pandemic is a related issue affecting counter-terrorism and counter-terrorism financing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plans, many nations are faced with financial and economic issues.</a:t>
            </a:r>
          </a:p>
          <a:p>
            <a:pPr algn="just">
              <a:buClr>
                <a:srgbClr val="FF0000"/>
              </a:buClr>
              <a:buFont typeface="Wingdings" panose="05000000000000000000" pitchFamily="2" charset="2"/>
              <a:buChar char="§"/>
            </a:pPr>
            <a:endPar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Its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outbreak has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shifted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the attention of member states as their national budgets have been strained by the unforeseen need to provide urgent relief to their citizens. </a:t>
            </a: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79</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35204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1" y="999222"/>
            <a:ext cx="8320441" cy="4800600"/>
          </a:xfrm>
        </p:spPr>
        <p:txBody>
          <a:bodyPr>
            <a:noAutofit/>
          </a:bodyPr>
          <a:lstStyle/>
          <a:p>
            <a:pPr marL="342900" indent="-342900" algn="just">
              <a:lnSpc>
                <a:spcPct val="15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they explored both the formal financial systems and charitable </a:t>
            </a:r>
            <a:r>
              <a:rPr lang="en-US" sz="2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organisations</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to raise about thirty (30) million dollars per year in the period preceding the attacks.</a:t>
            </a: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6" name="Picture 2" descr="How the 9/11 terror attacks unfolded | Telegraph Time Tunnel - YouTub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37069" y="1232668"/>
            <a:ext cx="3853345" cy="2851328"/>
          </a:xfrm>
          <a:prstGeom prst="rect">
            <a:avLst/>
          </a:prstGeom>
          <a:noFill/>
          <a:ln w="57150">
            <a:solidFill>
              <a:srgbClr val="FF0000"/>
            </a:solidFill>
          </a:ln>
          <a:extLst>
            <a:ext uri="{909E8E84-426E-40DD-AFC4-6F175D3DCCD1}">
              <a14:hiddenFill xmlns:a14="http://schemas.microsoft.com/office/drawing/2010/main" xmlns="">
                <a:solidFill>
                  <a:srgbClr val="FFFFFF"/>
                </a:solidFill>
              </a14:hiddenFill>
            </a:ext>
          </a:extLst>
        </p:spPr>
      </p:pic>
      <p:sp>
        <p:nvSpPr>
          <p:cNvPr id="17" name="Rectangle 16"/>
          <p:cNvSpPr/>
          <p:nvPr/>
        </p:nvSpPr>
        <p:spPr>
          <a:xfrm>
            <a:off x="8430624" y="5068916"/>
            <a:ext cx="3759789" cy="290484"/>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sp>
        <p:nvSpPr>
          <p:cNvPr id="20"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8</a:t>
            </a:fld>
            <a:endParaRPr lang="en-US" sz="1600" b="1" dirty="0">
              <a:solidFill>
                <a:srgbClr val="FF0000"/>
              </a:solidFill>
              <a:latin typeface="+mj-lt"/>
            </a:endParaRPr>
          </a:p>
        </p:txBody>
      </p:sp>
      <p:grpSp>
        <p:nvGrpSpPr>
          <p:cNvPr id="22"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CHALLENGES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2057400"/>
            <a:ext cx="12190413" cy="4800600"/>
          </a:xfrm>
        </p:spPr>
        <p:txBody>
          <a:bodyPr>
            <a:noAutofit/>
          </a:bodyPr>
          <a:lstStyle/>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Without doubt</a:t>
            </a:r>
            <a:r>
              <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 ending terrorism and its financing </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is </a:t>
            </a:r>
            <a:r>
              <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a complex, long-term mission that needs significant investment of money and time. </a:t>
            </a:r>
            <a:endPar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80</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8351105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CHALLENGES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427375"/>
            <a:ext cx="12190413" cy="4800600"/>
          </a:xfrm>
        </p:spPr>
        <p:txBody>
          <a:bodyPr>
            <a:noAutofit/>
          </a:bodyPr>
          <a:lstStyle/>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Another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factor is the near silence of the ECOWAS counter-terrorism and counter-terrorism financing plan on ways to tackle the root causes of the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menace. </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dearth of resources on the part of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sub-regional institutions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and member states is also hampering anti-terrorism and CTF plans. Human and material requirements to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fight terrorist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organisations are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inadequate. </a:t>
            </a: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81</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8375821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WAY FORWARD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427375"/>
            <a:ext cx="12190413" cy="4800600"/>
          </a:xfrm>
        </p:spPr>
        <p:txBody>
          <a:bodyPr>
            <a:noAutofit/>
          </a:bodyPr>
          <a:lstStyle/>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Reduction in area of discontent;</a:t>
            </a: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Investment in technology;</a:t>
            </a: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Training and retraining of security personnel;</a:t>
            </a: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Modern fighting equipment and logistics;</a:t>
            </a: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Community policing;</a:t>
            </a: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Improve database;</a:t>
            </a: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Creation of jobs;</a:t>
            </a:r>
          </a:p>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Security education;</a:t>
            </a: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82</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1762943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WAY FORWARD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427375"/>
            <a:ext cx="12190413" cy="4800600"/>
          </a:xfrm>
        </p:spPr>
        <p:txBody>
          <a:bodyPr>
            <a:noAutofit/>
          </a:bodyPr>
          <a:lstStyle/>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Social security </a:t>
            </a:r>
            <a:r>
              <a:rPr lang="en-US" sz="36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programme</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must be pursued;</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Improved welfare for troops; and </a:t>
            </a: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Food tech – processed (canned) food to troop. </a:t>
            </a: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83</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1762943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WAY FORWARD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427375"/>
            <a:ext cx="12190413" cy="4800600"/>
          </a:xfrm>
        </p:spPr>
        <p:txBody>
          <a:bodyPr>
            <a:noAutofit/>
          </a:bodyPr>
          <a:lstStyle/>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 </a:t>
            </a:r>
            <a:r>
              <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solutions must </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be political </a:t>
            </a:r>
            <a:r>
              <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as they are </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military. </a:t>
            </a:r>
          </a:p>
          <a:p>
            <a:pPr algn="just">
              <a:buClr>
                <a:srgbClr val="FF0000"/>
              </a:buCl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As </a:t>
            </a:r>
            <a:r>
              <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a starting point, the focus must </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shift </a:t>
            </a:r>
            <a:r>
              <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to tackling poor governance and development which are the bedrocks of </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tackling the crime. </a:t>
            </a:r>
            <a:r>
              <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A </a:t>
            </a:r>
            <a:r>
              <a:rPr lang="en-US"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key driver to stem the tide </a:t>
            </a:r>
            <a:r>
              <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is to ensure timely, effective and efficient use of technology. This owes to its potential to make counter-terrorism and CTF efforts more efficient, faster and cheaper. </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84</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0" name="Rectangle 19"/>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1762943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CONCLUSION</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841034"/>
            <a:ext cx="12190413" cy="4800600"/>
          </a:xfrm>
        </p:spPr>
        <p:txBody>
          <a:bodyPr>
            <a:noAutofit/>
          </a:bodyPr>
          <a:lstStyle/>
          <a:p>
            <a:pPr algn="just">
              <a:buClr>
                <a:srgbClr val="FF0000"/>
              </a:buClr>
              <a:buFont typeface="Wingdings" panose="05000000000000000000" pitchFamily="2" charset="2"/>
              <a:buChar char="§"/>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Terrorist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will continue to have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 field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day in West African nations if their means and methods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of financing are </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not properly checked. As much as counter-terrorism and CTF efforts must be realistic, it is very necessary to ensure that the region is developed and raised to the standards of its contemporaries in developed parts of the world. </a:t>
            </a: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85</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1227919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09521" y="582298"/>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CONCLUSION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853" y="1547121"/>
            <a:ext cx="12190413" cy="4800600"/>
          </a:xfrm>
        </p:spPr>
        <p:txBody>
          <a:bodyPr>
            <a:noAutofit/>
          </a:bodyPr>
          <a:lstStyle/>
          <a:p>
            <a:pPr algn="just">
              <a:buClr>
                <a:srgbClr val="FF0000"/>
              </a:buClr>
              <a:buFont typeface="Wingdings" panose="05000000000000000000" pitchFamily="2" charset="2"/>
              <a:buChar char="§"/>
            </a:pP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By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so doing,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regional</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 national and sub-national governments in collaboration with private entities would have created a conducive atmosphere where people and businesses can thrive peacefully.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 result is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that not only will terrorism be eradicated, other crimes will be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greatly reduced. </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It therefore </a:t>
            </a:r>
            <a:r>
              <a:rPr lang="en-US" sz="3200" b="1" dirty="0" err="1">
                <a:solidFill>
                  <a:srgbClr val="FFFF00"/>
                </a:solidFill>
                <a:latin typeface="Tahoma" panose="020B0604030504040204" pitchFamily="34" charset="0"/>
                <a:ea typeface="Tahoma" panose="020B0604030504040204" pitchFamily="34" charset="0"/>
                <a:cs typeface="Tahoma" panose="020B0604030504040204" pitchFamily="34" charset="0"/>
              </a:rPr>
              <a:t>behoves</a:t>
            </a: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 on the governments and relevant institutions to walk the talk and elevate the region to an enviable place in social, economic and political development </a:t>
            </a:r>
          </a:p>
          <a:p>
            <a:pPr algn="just">
              <a:buClr>
                <a:srgbClr val="FF0000"/>
              </a:buClr>
              <a:buFont typeface="Wingdings" panose="05000000000000000000" pitchFamily="2" charset="2"/>
              <a:buChar char="§"/>
            </a:pP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buClr>
                <a:srgbClr val="FF0000"/>
              </a:buClr>
              <a:buFont typeface="Wingdings" panose="05000000000000000000" pitchFamily="2" charset="2"/>
              <a:buChar char="§"/>
            </a:pPr>
            <a:endPar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86</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8387216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 name="Group 19"/>
          <p:cNvGrpSpPr/>
          <p:nvPr/>
        </p:nvGrpSpPr>
        <p:grpSpPr>
          <a:xfrm>
            <a:off x="0" y="21556"/>
            <a:ext cx="12190413" cy="818572"/>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87</a:t>
            </a:fld>
            <a:endParaRPr lang="en-US" sz="1600" b="1" dirty="0">
              <a:solidFill>
                <a:srgbClr val="FF0000"/>
              </a:solidFill>
              <a:latin typeface="+mj-lt"/>
            </a:endParaRPr>
          </a:p>
        </p:txBody>
      </p:sp>
      <p:grpSp>
        <p:nvGrpSpPr>
          <p:cNvPr id="4" name="Group 20"/>
          <p:cNvGrpSpPr/>
          <p:nvPr/>
        </p:nvGrpSpPr>
        <p:grpSpPr>
          <a:xfrm>
            <a:off x="-21017" y="6489700"/>
            <a:ext cx="11209717" cy="341338"/>
            <a:chOff x="0" y="5791187"/>
            <a:chExt cx="9144000" cy="609613"/>
          </a:xfrm>
        </p:grpSpPr>
        <p:sp>
          <p:nvSpPr>
            <p:cNvPr id="26" name="Rectangle 25"/>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42" name="Picture 2"/>
          <p:cNvPicPr>
            <a:picLocks noChangeAspect="1" noChangeArrowheads="1"/>
          </p:cNvPicPr>
          <p:nvPr/>
        </p:nvPicPr>
        <p:blipFill>
          <a:blip r:embed="rId3" cstate="print"/>
          <a:srcRect/>
          <a:stretch>
            <a:fillRect/>
          </a:stretch>
        </p:blipFill>
        <p:spPr bwMode="auto">
          <a:xfrm>
            <a:off x="508000" y="825500"/>
            <a:ext cx="10604500" cy="4508500"/>
          </a:xfrm>
          <a:prstGeom prst="rect">
            <a:avLst/>
          </a:prstGeom>
          <a:noFill/>
          <a:ln w="9525">
            <a:noFill/>
            <a:miter lim="800000"/>
            <a:headEnd/>
            <a:tailEnd/>
          </a:ln>
          <a:effectLst/>
        </p:spPr>
      </p:pic>
      <p:sp>
        <p:nvSpPr>
          <p:cNvPr id="20" name="Rectangle 19"/>
          <p:cNvSpPr/>
          <p:nvPr/>
        </p:nvSpPr>
        <p:spPr>
          <a:xfrm>
            <a:off x="4893099" y="5482883"/>
            <a:ext cx="3166753" cy="340571"/>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Source: www.google.com</a:t>
            </a:r>
          </a:p>
        </p:txBody>
      </p:sp>
    </p:spTree>
    <p:extLst>
      <p:ext uri="{BB962C8B-B14F-4D97-AF65-F5344CB8AC3E}">
        <p14:creationId xmlns="" xmlns:p14="http://schemas.microsoft.com/office/powerpoint/2010/main" val="28387216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 name="Subtitle 2"/>
          <p:cNvSpPr txBox="1">
            <a:spLocks/>
          </p:cNvSpPr>
          <p:nvPr/>
        </p:nvSpPr>
        <p:spPr>
          <a:xfrm>
            <a:off x="-21017" y="1044260"/>
            <a:ext cx="12211432" cy="4953000"/>
          </a:xfrm>
          <a:prstGeom prst="rect">
            <a:avLst/>
          </a:prstGeom>
        </p:spPr>
        <p:txBody>
          <a:bodyPr vert="horz" lIns="91440" tIns="45720" rIns="91440" bIns="45720" rtlCol="0">
            <a:noAutofit/>
          </a:bodyPr>
          <a:lstStyle/>
          <a:p>
            <a:pPr algn="ctr">
              <a:buClr>
                <a:srgbClr val="FF0000"/>
              </a:buClr>
            </a:pPr>
            <a:r>
              <a:rPr lang="en-GB" sz="7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THANK YOU</a:t>
            </a:r>
          </a:p>
          <a:p>
            <a:pPr algn="ctr">
              <a:buClr>
                <a:srgbClr val="FF0000"/>
              </a:buClr>
            </a:pPr>
            <a:r>
              <a:rPr lang="en-GB" sz="7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FOR </a:t>
            </a:r>
          </a:p>
          <a:p>
            <a:pPr algn="ctr">
              <a:buClr>
                <a:srgbClr val="FF0000"/>
              </a:buClr>
            </a:pPr>
            <a:r>
              <a:rPr lang="en-GB" sz="7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YOUR </a:t>
            </a:r>
          </a:p>
          <a:p>
            <a:pPr algn="ctr">
              <a:buClr>
                <a:srgbClr val="FF0000"/>
              </a:buClr>
            </a:pPr>
            <a:r>
              <a:rPr lang="en-GB" sz="7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ATTENTION</a:t>
            </a:r>
          </a:p>
        </p:txBody>
      </p:sp>
      <p:grpSp>
        <p:nvGrpSpPr>
          <p:cNvPr id="18" name="Group 17"/>
          <p:cNvGrpSpPr/>
          <p:nvPr/>
        </p:nvGrpSpPr>
        <p:grpSpPr>
          <a:xfrm>
            <a:off x="0" y="21556"/>
            <a:ext cx="12190413" cy="818572"/>
            <a:chOff x="0" y="21556"/>
            <a:chExt cx="9144000" cy="818572"/>
          </a:xfrm>
        </p:grpSpPr>
        <p:sp>
          <p:nvSpPr>
            <p:cNvPr id="20" name="Down Ribbon 19"/>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7"/>
            <p:cNvGrpSpPr/>
            <p:nvPr/>
          </p:nvGrpSpPr>
          <p:grpSpPr>
            <a:xfrm>
              <a:off x="777922" y="202242"/>
              <a:ext cx="7588155" cy="457200"/>
              <a:chOff x="685800" y="228600"/>
              <a:chExt cx="7848600" cy="457200"/>
            </a:xfrm>
          </p:grpSpPr>
          <p:sp>
            <p:nvSpPr>
              <p:cNvPr id="22" name="Rectangle 21"/>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88</a:t>
            </a:fld>
            <a:endParaRPr lang="en-US" sz="1600" b="1" dirty="0">
              <a:solidFill>
                <a:srgbClr val="FF0000"/>
              </a:solidFill>
              <a:latin typeface="+mj-lt"/>
            </a:endParaRPr>
          </a:p>
        </p:txBody>
      </p:sp>
      <p:grpSp>
        <p:nvGrpSpPr>
          <p:cNvPr id="17" name="Group 20"/>
          <p:cNvGrpSpPr/>
          <p:nvPr/>
        </p:nvGrpSpPr>
        <p:grpSpPr>
          <a:xfrm>
            <a:off x="-21017" y="6489700"/>
            <a:ext cx="11209717" cy="341338"/>
            <a:chOff x="0" y="5791187"/>
            <a:chExt cx="9144000" cy="609613"/>
          </a:xfrm>
        </p:grpSpPr>
        <p:sp>
          <p:nvSpPr>
            <p:cNvPr id="25" name="Rectangle 24"/>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15862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 calcmode="lin" valueType="num">
                                      <p:cBhvr additive="base">
                                        <p:cTn id="11"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 calcmode="lin" valueType="num">
                                      <p:cBhvr additive="base">
                                        <p:cTn id="15"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anim calcmode="lin" valueType="num">
                                      <p:cBhvr additive="base">
                                        <p:cTn id="1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 name="Subtitle 2"/>
          <p:cNvSpPr txBox="1">
            <a:spLocks/>
          </p:cNvSpPr>
          <p:nvPr/>
        </p:nvSpPr>
        <p:spPr>
          <a:xfrm>
            <a:off x="-21017" y="1044260"/>
            <a:ext cx="12211432" cy="4953000"/>
          </a:xfrm>
          <a:prstGeom prst="rect">
            <a:avLst/>
          </a:prstGeom>
        </p:spPr>
        <p:txBody>
          <a:bodyPr vert="horz" lIns="91440" tIns="45720" rIns="91440" bIns="45720" rtlCol="0">
            <a:noAutofit/>
          </a:bodyPr>
          <a:lstStyle/>
          <a:p>
            <a:endParaRPr lang="en-GB" sz="3200" b="1" dirty="0" smtClean="0">
              <a:solidFill>
                <a:srgbClr val="FFFF00"/>
              </a:solidFill>
            </a:endParaRPr>
          </a:p>
          <a:p>
            <a:pPr>
              <a:buClr>
                <a:srgbClr val="C00000"/>
              </a:buClr>
              <a:buFont typeface="Wingdings" pitchFamily="2" charset="2"/>
              <a:buChar char="q"/>
            </a:pPr>
            <a:r>
              <a:rPr lang="en-US" sz="3200" b="1" dirty="0" err="1" smtClean="0">
                <a:solidFill>
                  <a:srgbClr val="FFFF00"/>
                </a:solidFill>
              </a:rPr>
              <a:t>Gbevlo-Lartey</a:t>
            </a:r>
            <a:r>
              <a:rPr lang="en-US" sz="3200" b="1" dirty="0" smtClean="0">
                <a:solidFill>
                  <a:srgbClr val="FFFF00"/>
                </a:solidFill>
              </a:rPr>
              <a:t>, L. (2016). African Union Policies on </a:t>
            </a:r>
            <a:r>
              <a:rPr lang="en-US" sz="3200" b="1" dirty="0" smtClean="0">
                <a:solidFill>
                  <a:srgbClr val="FFFF00"/>
                </a:solidFill>
              </a:rPr>
              <a:t>Combating 	Terrorism </a:t>
            </a:r>
            <a:r>
              <a:rPr lang="en-US" sz="3200" b="1" dirty="0" smtClean="0">
                <a:solidFill>
                  <a:srgbClr val="FFFF00"/>
                </a:solidFill>
              </a:rPr>
              <a:t>	and Extremism on the Continent. Retrieved </a:t>
            </a:r>
            <a:r>
              <a:rPr lang="en-US" sz="3200" b="1" dirty="0" smtClean="0">
                <a:solidFill>
                  <a:srgbClr val="FFFF00"/>
                </a:solidFill>
              </a:rPr>
              <a:t>from 	</a:t>
            </a:r>
            <a:r>
              <a:rPr lang="en-US" sz="3200" b="1" dirty="0" smtClean="0">
                <a:solidFill>
                  <a:srgbClr val="FFFF00"/>
                </a:solidFill>
                <a:hlinkClick r:id="rId3"/>
              </a:rPr>
              <a:t>https</a:t>
            </a:r>
            <a:r>
              <a:rPr lang="en-US" sz="3200" b="1" dirty="0" smtClean="0">
                <a:solidFill>
                  <a:srgbClr val="FFFF00"/>
                </a:solidFill>
                <a:hlinkClick r:id="rId3"/>
              </a:rPr>
              <a:t>://</a:t>
            </a:r>
            <a:r>
              <a:rPr lang="en-US" sz="3200" b="1" dirty="0" smtClean="0">
                <a:solidFill>
                  <a:srgbClr val="FFFF00"/>
                </a:solidFill>
                <a:hlinkClick r:id="rId3"/>
              </a:rPr>
              <a:t>www.caert.org.dz</a:t>
            </a:r>
            <a:endParaRPr lang="en-GB" sz="3200" b="1" dirty="0" smtClean="0">
              <a:solidFill>
                <a:srgbClr val="FFFF00"/>
              </a:solidFill>
            </a:endParaRPr>
          </a:p>
          <a:p>
            <a:pPr>
              <a:buClr>
                <a:srgbClr val="C00000"/>
              </a:buClr>
              <a:buFont typeface="Wingdings" pitchFamily="2" charset="2"/>
              <a:buChar char="q"/>
            </a:pPr>
            <a:r>
              <a:rPr lang="en-US" sz="3200" b="1" dirty="0" smtClean="0">
                <a:solidFill>
                  <a:srgbClr val="FFFF00"/>
                </a:solidFill>
              </a:rPr>
              <a:t>International </a:t>
            </a:r>
            <a:r>
              <a:rPr lang="en-US" sz="3200" b="1" dirty="0" smtClean="0">
                <a:solidFill>
                  <a:srgbClr val="FFFF00"/>
                </a:solidFill>
              </a:rPr>
              <a:t>Crisis Group. (2020). Mali: Enabling Dialogue with the </a:t>
            </a:r>
            <a:r>
              <a:rPr lang="en-US" sz="3200" b="1" dirty="0" smtClean="0">
                <a:solidFill>
                  <a:srgbClr val="FFFF00"/>
                </a:solidFill>
              </a:rPr>
              <a:t>	</a:t>
            </a:r>
            <a:r>
              <a:rPr lang="en-US" sz="3200" b="1" dirty="0" err="1" smtClean="0">
                <a:solidFill>
                  <a:srgbClr val="FFFF00"/>
                </a:solidFill>
              </a:rPr>
              <a:t>Jihaist</a:t>
            </a:r>
            <a:r>
              <a:rPr lang="en-US" sz="3200" b="1" dirty="0" smtClean="0">
                <a:solidFill>
                  <a:srgbClr val="FFFF00"/>
                </a:solidFill>
              </a:rPr>
              <a:t> Coalition </a:t>
            </a:r>
            <a:r>
              <a:rPr lang="en-US" sz="3200" b="1" dirty="0" err="1" smtClean="0">
                <a:solidFill>
                  <a:srgbClr val="FFFF00"/>
                </a:solidFill>
              </a:rPr>
              <a:t>JNIM</a:t>
            </a:r>
            <a:r>
              <a:rPr lang="en-US" sz="3200" b="1" dirty="0" smtClean="0">
                <a:solidFill>
                  <a:srgbClr val="FFFF00"/>
                </a:solidFill>
              </a:rPr>
              <a:t>. Being an African Report </a:t>
            </a:r>
            <a:r>
              <a:rPr lang="en-US" sz="3200" b="1" dirty="0" smtClean="0">
                <a:solidFill>
                  <a:srgbClr val="FFFF00"/>
                </a:solidFill>
              </a:rPr>
              <a:t>N</a:t>
            </a:r>
            <a:r>
              <a:rPr lang="en-US" sz="3200" b="1" baseline="30000" dirty="0" smtClean="0">
                <a:solidFill>
                  <a:srgbClr val="FFFF00"/>
                </a:solidFill>
              </a:rPr>
              <a:t>o</a:t>
            </a:r>
            <a:r>
              <a:rPr lang="en-US" sz="3200" b="1" dirty="0" smtClean="0">
                <a:solidFill>
                  <a:srgbClr val="FFFF00"/>
                </a:solidFill>
              </a:rPr>
              <a:t>306</a:t>
            </a:r>
            <a:endParaRPr lang="en-GB" sz="3200" b="1" dirty="0" smtClean="0">
              <a:solidFill>
                <a:srgbClr val="FFFF00"/>
              </a:solidFill>
            </a:endParaRPr>
          </a:p>
          <a:p>
            <a:pPr>
              <a:buClr>
                <a:srgbClr val="C00000"/>
              </a:buClr>
              <a:buFont typeface="Wingdings" pitchFamily="2" charset="2"/>
              <a:buChar char="q"/>
            </a:pPr>
            <a:r>
              <a:rPr lang="en-US" sz="3200" b="1" dirty="0" smtClean="0">
                <a:solidFill>
                  <a:srgbClr val="FFFF00"/>
                </a:solidFill>
              </a:rPr>
              <a:t>Institute </a:t>
            </a:r>
            <a:r>
              <a:rPr lang="en-US" sz="3200" b="1" dirty="0" smtClean="0">
                <a:solidFill>
                  <a:srgbClr val="FFFF00"/>
                </a:solidFill>
              </a:rPr>
              <a:t>for Security Studies. (2021). Slow Progress for West Africa’s </a:t>
            </a:r>
            <a:r>
              <a:rPr lang="en-US" sz="3200" b="1" dirty="0" smtClean="0">
                <a:solidFill>
                  <a:srgbClr val="FFFF00"/>
                </a:solidFill>
              </a:rPr>
              <a:t>	Latest Counter-Terrorism </a:t>
            </a:r>
            <a:r>
              <a:rPr lang="en-US" sz="3200" b="1" dirty="0" smtClean="0">
                <a:solidFill>
                  <a:srgbClr val="FFFF00"/>
                </a:solidFill>
              </a:rPr>
              <a:t>Plan. </a:t>
            </a:r>
            <a:r>
              <a:rPr lang="en-US" sz="3200" b="1" dirty="0" smtClean="0">
                <a:solidFill>
                  <a:srgbClr val="FFFF00"/>
                </a:solidFill>
              </a:rPr>
              <a:t>Retrieved 	from</a:t>
            </a:r>
            <a:r>
              <a:rPr lang="en-US" sz="3200" b="1" dirty="0" smtClean="0">
                <a:solidFill>
                  <a:srgbClr val="FFFF00"/>
                </a:solidFill>
              </a:rPr>
              <a:t> </a:t>
            </a:r>
            <a:r>
              <a:rPr lang="en-US" sz="3200" b="1" u="sng" dirty="0" smtClean="0">
                <a:solidFill>
                  <a:srgbClr val="FFFF00"/>
                </a:solidFill>
                <a:hlinkClick r:id="rId4"/>
              </a:rPr>
              <a:t>https://issafrica.org/iss-	</a:t>
            </a:r>
            <a:r>
              <a:rPr lang="en-US" sz="3200" b="1" u="sng" dirty="0" smtClean="0">
                <a:solidFill>
                  <a:srgbClr val="FFFF00"/>
                </a:solidFill>
                <a:hlinkClick r:id="rId4"/>
              </a:rPr>
              <a:t>today/slow-progress-for-west-	</a:t>
            </a:r>
            <a:r>
              <a:rPr lang="en-US" sz="3200" b="1" u="sng" dirty="0" err="1" smtClean="0">
                <a:solidFill>
                  <a:srgbClr val="FFFF00"/>
                </a:solidFill>
                <a:hlinkClick r:id="rId4"/>
              </a:rPr>
              <a:t>africas</a:t>
            </a:r>
            <a:r>
              <a:rPr lang="en-US" sz="3200" b="1" u="sng" dirty="0" smtClean="0">
                <a:solidFill>
                  <a:srgbClr val="FFFF00"/>
                </a:solidFill>
                <a:hlinkClick r:id="rId4"/>
              </a:rPr>
              <a:t>-latest-counter-terrorism-plan</a:t>
            </a:r>
            <a:endParaRPr lang="en-GB" sz="3200" b="1" dirty="0" smtClean="0">
              <a:solidFill>
                <a:srgbClr val="FFFF00"/>
              </a:solidFill>
            </a:endParaRPr>
          </a:p>
        </p:txBody>
      </p:sp>
      <p:grpSp>
        <p:nvGrpSpPr>
          <p:cNvPr id="2" name="Group 17"/>
          <p:cNvGrpSpPr/>
          <p:nvPr/>
        </p:nvGrpSpPr>
        <p:grpSpPr>
          <a:xfrm>
            <a:off x="0" y="0"/>
            <a:ext cx="12190413" cy="546100"/>
            <a:chOff x="0" y="21556"/>
            <a:chExt cx="9144000" cy="818572"/>
          </a:xfrm>
        </p:grpSpPr>
        <p:sp>
          <p:nvSpPr>
            <p:cNvPr id="20" name="Down Ribbon 19"/>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7"/>
            <p:cNvGrpSpPr/>
            <p:nvPr/>
          </p:nvGrpSpPr>
          <p:grpSpPr>
            <a:xfrm>
              <a:off x="777922" y="202242"/>
              <a:ext cx="7588155" cy="457200"/>
              <a:chOff x="685800" y="228600"/>
              <a:chExt cx="7848600" cy="457200"/>
            </a:xfrm>
          </p:grpSpPr>
          <p:sp>
            <p:nvSpPr>
              <p:cNvPr id="22" name="Rectangle 21"/>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89</a:t>
            </a:fld>
            <a:endParaRPr lang="en-US" sz="1600" b="1" dirty="0">
              <a:solidFill>
                <a:srgbClr val="FF0000"/>
              </a:solidFill>
              <a:latin typeface="+mj-lt"/>
            </a:endParaRPr>
          </a:p>
        </p:txBody>
      </p:sp>
      <p:grpSp>
        <p:nvGrpSpPr>
          <p:cNvPr id="4" name="Group 20"/>
          <p:cNvGrpSpPr/>
          <p:nvPr/>
        </p:nvGrpSpPr>
        <p:grpSpPr>
          <a:xfrm>
            <a:off x="-21017" y="6489700"/>
            <a:ext cx="11209717" cy="341338"/>
            <a:chOff x="0" y="5791187"/>
            <a:chExt cx="9144000" cy="609613"/>
          </a:xfrm>
        </p:grpSpPr>
        <p:sp>
          <p:nvSpPr>
            <p:cNvPr id="25" name="Rectangle 24"/>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p:cNvSpPr txBox="1">
            <a:spLocks/>
          </p:cNvSpPr>
          <p:nvPr/>
        </p:nvSpPr>
        <p:spPr>
          <a:xfrm>
            <a:off x="660321" y="317500"/>
            <a:ext cx="109713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noProof="0" dirty="0" smtClean="0">
                <a:solidFill>
                  <a:schemeClr val="bg1"/>
                </a:solidFill>
                <a:latin typeface="Aharoni" pitchFamily="2" charset="-79"/>
                <a:ea typeface="+mj-ea"/>
                <a:cs typeface="Aharoni" pitchFamily="2" charset="-79"/>
              </a:rPr>
              <a:t>REFERENCES</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Tree>
    <p:extLst>
      <p:ext uri="{BB962C8B-B14F-4D97-AF65-F5344CB8AC3E}">
        <p14:creationId xmlns="" xmlns:p14="http://schemas.microsoft.com/office/powerpoint/2010/main" val="115862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additive="base">
                                        <p:cTn id="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 calcmode="lin" valueType="num">
                                      <p:cBhvr additive="base">
                                        <p:cTn id="1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anim calcmode="lin" valueType="num">
                                      <p:cBhvr additive="base">
                                        <p:cTn id="1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48219" y="317418"/>
            <a:ext cx="10971372" cy="80018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Aharoni" pitchFamily="2" charset="-79"/>
                <a:ea typeface="+mj-ea"/>
                <a:cs typeface="Aharoni" pitchFamily="2" charset="-79"/>
              </a:rPr>
              <a:t>INTRODUCTION CONT’D</a:t>
            </a:r>
            <a:endParaRPr kumimoji="0" lang="en-US" sz="4400" b="1" i="0" u="sng"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19" name="Subtitle 2"/>
          <p:cNvSpPr>
            <a:spLocks noGrp="1"/>
          </p:cNvSpPr>
          <p:nvPr>
            <p:ph type="subTitle" idx="1"/>
          </p:nvPr>
        </p:nvSpPr>
        <p:spPr>
          <a:xfrm>
            <a:off x="0" y="999222"/>
            <a:ext cx="12190413" cy="4800600"/>
          </a:xfrm>
        </p:spPr>
        <p:txBody>
          <a:bodyPr>
            <a:noAutofit/>
          </a:bodyPr>
          <a:lstStyle/>
          <a:p>
            <a:pPr marL="457200" indent="-457200" algn="just">
              <a:lnSpc>
                <a:spcPct val="15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International religious charities and business were used to source and protect the funds raised. </a:t>
            </a:r>
          </a:p>
          <a:p>
            <a:pPr marL="457200" indent="-457200" algn="just">
              <a:lnSpc>
                <a:spcPct val="150000"/>
              </a:lnSpc>
              <a:buClr>
                <a:srgbClr val="FF0000"/>
              </a:buClr>
              <a:buFont typeface="Wingdings" panose="05000000000000000000" pitchFamily="2" charset="2"/>
              <a:buChar char="q"/>
            </a:pP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The charities encouraged donations and used the funds for lawful humanitarian relief which were later recouped to aid Al-Qaeda activities.</a:t>
            </a:r>
            <a:endPar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19"/>
          <p:cNvGrpSpPr/>
          <p:nvPr/>
        </p:nvGrpSpPr>
        <p:grpSpPr>
          <a:xfrm>
            <a:off x="0" y="21557"/>
            <a:ext cx="12190413" cy="428387"/>
            <a:chOff x="0" y="21556"/>
            <a:chExt cx="9144000" cy="818572"/>
          </a:xfrm>
        </p:grpSpPr>
        <p:sp>
          <p:nvSpPr>
            <p:cNvPr id="21" name="Down Ribbon 20"/>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777922" y="202242"/>
              <a:ext cx="7588155" cy="457200"/>
              <a:chOff x="685800" y="228600"/>
              <a:chExt cx="7848600" cy="457200"/>
            </a:xfrm>
          </p:grpSpPr>
          <p:sp>
            <p:nvSpPr>
              <p:cNvPr id="23" name="Rectangle 22"/>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9</a:t>
            </a:fld>
            <a:endParaRPr lang="en-US" sz="1600" b="1" dirty="0">
              <a:solidFill>
                <a:srgbClr val="FF0000"/>
              </a:solidFill>
              <a:latin typeface="+mj-lt"/>
            </a:endParaRPr>
          </a:p>
        </p:txBody>
      </p:sp>
      <p:grpSp>
        <p:nvGrpSpPr>
          <p:cNvPr id="31" name="Group 20"/>
          <p:cNvGrpSpPr/>
          <p:nvPr/>
        </p:nvGrpSpPr>
        <p:grpSpPr>
          <a:xfrm>
            <a:off x="-21017" y="6489700"/>
            <a:ext cx="11209717" cy="341338"/>
            <a:chOff x="0" y="5791187"/>
            <a:chExt cx="9144000" cy="609613"/>
          </a:xfrm>
        </p:grpSpPr>
        <p:sp>
          <p:nvSpPr>
            <p:cNvPr id="32" name="Rectangle 31"/>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504234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 name="Subtitle 2"/>
          <p:cNvSpPr txBox="1">
            <a:spLocks/>
          </p:cNvSpPr>
          <p:nvPr/>
        </p:nvSpPr>
        <p:spPr>
          <a:xfrm>
            <a:off x="0" y="688660"/>
            <a:ext cx="12211432" cy="4953000"/>
          </a:xfrm>
          <a:prstGeom prst="rect">
            <a:avLst/>
          </a:prstGeom>
        </p:spPr>
        <p:txBody>
          <a:bodyPr vert="horz" lIns="91440" tIns="45720" rIns="91440" bIns="45720" rtlCol="0">
            <a:noAutofit/>
          </a:bodyPr>
          <a:lstStyle/>
          <a:p>
            <a:pPr>
              <a:buClr>
                <a:srgbClr val="C00000"/>
              </a:buClr>
              <a:buFont typeface="Wingdings" pitchFamily="2" charset="2"/>
              <a:buChar char="q"/>
            </a:pPr>
            <a:r>
              <a:rPr lang="en-US" sz="3200" b="1" dirty="0" smtClean="0">
                <a:solidFill>
                  <a:srgbClr val="FFFF00"/>
                </a:solidFill>
              </a:rPr>
              <a:t>Centre for Strategic and International Studies. (2020). Examining 	Extremism: </a:t>
            </a:r>
            <a:r>
              <a:rPr lang="en-US" sz="3200" b="1" dirty="0" err="1" smtClean="0">
                <a:solidFill>
                  <a:srgbClr val="FFFF00"/>
                </a:solidFill>
              </a:rPr>
              <a:t>Jama’at</a:t>
            </a:r>
            <a:r>
              <a:rPr lang="en-US" sz="3200" b="1" dirty="0" smtClean="0">
                <a:solidFill>
                  <a:srgbClr val="FFFF00"/>
                </a:solidFill>
              </a:rPr>
              <a:t> Nasr al-Islam </a:t>
            </a:r>
            <a:r>
              <a:rPr lang="en-US" sz="3200" b="1" dirty="0" err="1" smtClean="0">
                <a:solidFill>
                  <a:srgbClr val="FFFF00"/>
                </a:solidFill>
              </a:rPr>
              <a:t>wal</a:t>
            </a:r>
            <a:r>
              <a:rPr lang="en-US" sz="3200" b="1" dirty="0" smtClean="0">
                <a:solidFill>
                  <a:srgbClr val="FFFF00"/>
                </a:solidFill>
              </a:rPr>
              <a:t> </a:t>
            </a:r>
            <a:r>
              <a:rPr lang="en-US" sz="3200" b="1" dirty="0" err="1" smtClean="0">
                <a:solidFill>
                  <a:srgbClr val="FFFF00"/>
                </a:solidFill>
              </a:rPr>
              <a:t>Muslimin</a:t>
            </a:r>
            <a:r>
              <a:rPr lang="en-US" sz="3200" b="1" dirty="0" smtClean="0">
                <a:solidFill>
                  <a:srgbClr val="FFFF00"/>
                </a:solidFill>
              </a:rPr>
              <a:t>. Retrieved from 	</a:t>
            </a:r>
            <a:r>
              <a:rPr lang="en-US" sz="3200" b="1" dirty="0" smtClean="0">
                <a:solidFill>
                  <a:srgbClr val="FFFF00"/>
                </a:solidFill>
                <a:hlinkClick r:id="rId3"/>
              </a:rPr>
              <a:t>https://www.csis.org/blogs</a:t>
            </a:r>
            <a:r>
              <a:rPr lang="en-GB" sz="3200" b="1" dirty="0" smtClean="0">
                <a:solidFill>
                  <a:srgbClr val="FFFF00"/>
                </a:solidFill>
                <a:hlinkClick r:id="rId3"/>
              </a:rPr>
              <a:t>#</a:t>
            </a:r>
            <a:endParaRPr lang="en-GB" sz="3200" b="1" dirty="0" smtClean="0">
              <a:solidFill>
                <a:srgbClr val="FFFF00"/>
              </a:solidFill>
            </a:endParaRPr>
          </a:p>
          <a:p>
            <a:pPr>
              <a:buClr>
                <a:srgbClr val="C00000"/>
              </a:buClr>
              <a:buFont typeface="Wingdings" pitchFamily="2" charset="2"/>
              <a:buChar char="q"/>
            </a:pPr>
            <a:r>
              <a:rPr lang="en-US" sz="3200" b="1" dirty="0" smtClean="0">
                <a:solidFill>
                  <a:srgbClr val="FFFF00"/>
                </a:solidFill>
              </a:rPr>
              <a:t>United </a:t>
            </a:r>
            <a:r>
              <a:rPr lang="en-US" sz="3200" b="1" dirty="0" smtClean="0">
                <a:solidFill>
                  <a:srgbClr val="FFFF00"/>
                </a:solidFill>
              </a:rPr>
              <a:t>Nations. (1999). International convention for the suppression </a:t>
            </a:r>
            <a:r>
              <a:rPr lang="en-US" sz="3200" b="1" dirty="0" smtClean="0">
                <a:solidFill>
                  <a:srgbClr val="FFFF00"/>
                </a:solidFill>
              </a:rPr>
              <a:t>	of </a:t>
            </a:r>
            <a:r>
              <a:rPr lang="en-US" sz="3200" b="1" dirty="0" smtClean="0">
                <a:solidFill>
                  <a:srgbClr val="FFFF00"/>
                </a:solidFill>
              </a:rPr>
              <a:t>the </a:t>
            </a:r>
            <a:r>
              <a:rPr lang="en-US" sz="3200" b="1" dirty="0" smtClean="0">
                <a:solidFill>
                  <a:srgbClr val="FFFF00"/>
                </a:solidFill>
              </a:rPr>
              <a:t>financing </a:t>
            </a:r>
            <a:r>
              <a:rPr lang="en-US" sz="3200" b="1" dirty="0" smtClean="0">
                <a:solidFill>
                  <a:srgbClr val="FFFF00"/>
                </a:solidFill>
              </a:rPr>
              <a:t>of terrorism. Retrieved </a:t>
            </a:r>
            <a:r>
              <a:rPr lang="en-US" sz="3200" b="1" dirty="0" smtClean="0">
                <a:solidFill>
                  <a:srgbClr val="FFFF00"/>
                </a:solidFill>
              </a:rPr>
              <a:t>from 	</a:t>
            </a:r>
            <a:r>
              <a:rPr lang="en-US" sz="3200" b="1" u="sng" dirty="0" smtClean="0">
                <a:solidFill>
                  <a:srgbClr val="FFFF00"/>
                </a:solidFill>
                <a:hlinkClick r:id="rId4"/>
              </a:rPr>
              <a:t>https</a:t>
            </a:r>
            <a:r>
              <a:rPr lang="en-US" sz="3200" b="1" u="sng" dirty="0" smtClean="0">
                <a:solidFill>
                  <a:srgbClr val="FFFF00"/>
                </a:solidFill>
                <a:hlinkClick r:id="rId4"/>
              </a:rPr>
              <a:t>://</a:t>
            </a:r>
            <a:r>
              <a:rPr lang="en-US" sz="3200" b="1" u="sng" dirty="0" smtClean="0">
                <a:solidFill>
                  <a:srgbClr val="FFFF00"/>
                </a:solidFill>
                <a:hlinkClick r:id="rId4"/>
              </a:rPr>
              <a:t>www.google.com/search?q=International+Convention+fo	</a:t>
            </a:r>
            <a:r>
              <a:rPr lang="en-US" sz="3200" b="1" u="sng" dirty="0" err="1" smtClean="0">
                <a:solidFill>
                  <a:srgbClr val="FFFF00"/>
                </a:solidFill>
                <a:hlinkClick r:id="rId4"/>
              </a:rPr>
              <a:t>r+the+Supp</a:t>
            </a:r>
            <a:r>
              <a:rPr lang="en-US" sz="3200" b="1" dirty="0" err="1" smtClean="0">
                <a:solidFill>
                  <a:srgbClr val="FFFF00"/>
                </a:solidFill>
              </a:rPr>
              <a:t>ression+of+the+Financing+of+Terrorism&amp;oq</a:t>
            </a:r>
            <a:r>
              <a:rPr lang="en-US" sz="3200" b="1" dirty="0" smtClean="0">
                <a:solidFill>
                  <a:srgbClr val="FFFF00"/>
                </a:solidFill>
              </a:rPr>
              <a:t>=International+Convention+for+the+Suppression+of+the+Financing+of+Terrorim&amp;aqs=chrome</a:t>
            </a:r>
            <a:r>
              <a:rPr lang="en-US" sz="3200" b="1" dirty="0" smtClean="0">
                <a:solidFill>
                  <a:srgbClr val="FFFF00"/>
                </a:solidFill>
              </a:rPr>
              <a:t>..</a:t>
            </a:r>
            <a:r>
              <a:rPr lang="en-US" sz="3200" b="1" dirty="0" smtClean="0">
                <a:solidFill>
                  <a:srgbClr val="FFFF00"/>
                </a:solidFill>
              </a:rPr>
              <a:t>69i57j35i39i362l8</a:t>
            </a:r>
            <a:r>
              <a:rPr lang="en-US" sz="3200" b="1" dirty="0" smtClean="0">
                <a:solidFill>
                  <a:srgbClr val="FFFF00"/>
                </a:solidFill>
              </a:rPr>
              <a:t>...</a:t>
            </a:r>
            <a:r>
              <a:rPr lang="en-US" sz="3200" b="1" dirty="0" smtClean="0">
                <a:solidFill>
                  <a:srgbClr val="FFFF00"/>
                </a:solidFill>
              </a:rPr>
              <a:t>8.426j0j7&amp;sourceid=</a:t>
            </a:r>
            <a:r>
              <a:rPr lang="en-US" sz="3200" b="1" dirty="0" err="1" smtClean="0">
                <a:solidFill>
                  <a:srgbClr val="FFFF00"/>
                </a:solidFill>
              </a:rPr>
              <a:t>chrome&amp;ie</a:t>
            </a:r>
            <a:r>
              <a:rPr lang="en-US" sz="3200" b="1" dirty="0" smtClean="0">
                <a:solidFill>
                  <a:srgbClr val="FFFF00"/>
                </a:solidFill>
              </a:rPr>
              <a:t>=UTF-8# </a:t>
            </a:r>
            <a:endParaRPr lang="en-GB" sz="3200" b="1" dirty="0" smtClean="0">
              <a:solidFill>
                <a:srgbClr val="FFFF00"/>
              </a:solidFill>
            </a:endParaRPr>
          </a:p>
        </p:txBody>
      </p:sp>
      <p:grpSp>
        <p:nvGrpSpPr>
          <p:cNvPr id="2" name="Group 17"/>
          <p:cNvGrpSpPr/>
          <p:nvPr/>
        </p:nvGrpSpPr>
        <p:grpSpPr>
          <a:xfrm>
            <a:off x="0" y="21556"/>
            <a:ext cx="12190413" cy="818572"/>
            <a:chOff x="0" y="21556"/>
            <a:chExt cx="9144000" cy="818572"/>
          </a:xfrm>
        </p:grpSpPr>
        <p:sp>
          <p:nvSpPr>
            <p:cNvPr id="20" name="Down Ribbon 19"/>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7"/>
            <p:cNvGrpSpPr/>
            <p:nvPr/>
          </p:nvGrpSpPr>
          <p:grpSpPr>
            <a:xfrm>
              <a:off x="777922" y="202242"/>
              <a:ext cx="7588155" cy="457200"/>
              <a:chOff x="685800" y="228600"/>
              <a:chExt cx="7848600" cy="457200"/>
            </a:xfrm>
          </p:grpSpPr>
          <p:sp>
            <p:nvSpPr>
              <p:cNvPr id="22" name="Rectangle 21"/>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90</a:t>
            </a:fld>
            <a:endParaRPr lang="en-US" sz="1600" b="1" dirty="0">
              <a:solidFill>
                <a:srgbClr val="FF0000"/>
              </a:solidFill>
              <a:latin typeface="+mj-lt"/>
            </a:endParaRPr>
          </a:p>
        </p:txBody>
      </p:sp>
      <p:grpSp>
        <p:nvGrpSpPr>
          <p:cNvPr id="4" name="Group 20"/>
          <p:cNvGrpSpPr/>
          <p:nvPr/>
        </p:nvGrpSpPr>
        <p:grpSpPr>
          <a:xfrm>
            <a:off x="-21017" y="6489700"/>
            <a:ext cx="11209717" cy="341338"/>
            <a:chOff x="0" y="5791187"/>
            <a:chExt cx="9144000" cy="609613"/>
          </a:xfrm>
        </p:grpSpPr>
        <p:sp>
          <p:nvSpPr>
            <p:cNvPr id="25" name="Rectangle 24"/>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15862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 name="Subtitle 2"/>
          <p:cNvSpPr txBox="1">
            <a:spLocks/>
          </p:cNvSpPr>
          <p:nvPr/>
        </p:nvSpPr>
        <p:spPr>
          <a:xfrm>
            <a:off x="0" y="155260"/>
            <a:ext cx="12211432" cy="4953000"/>
          </a:xfrm>
          <a:prstGeom prst="rect">
            <a:avLst/>
          </a:prstGeom>
        </p:spPr>
        <p:txBody>
          <a:bodyPr vert="horz" lIns="91440" tIns="45720" rIns="91440" bIns="45720" rtlCol="0">
            <a:noAutofit/>
          </a:bodyPr>
          <a:lstStyle/>
          <a:p>
            <a:pPr>
              <a:buClr>
                <a:srgbClr val="C00000"/>
              </a:buClr>
              <a:buFont typeface="Wingdings" pitchFamily="2" charset="2"/>
              <a:buChar char="q"/>
            </a:pPr>
            <a:r>
              <a:rPr lang="en-US" sz="3200" b="1" dirty="0" err="1" smtClean="0">
                <a:solidFill>
                  <a:srgbClr val="FFFF00"/>
                </a:solidFill>
              </a:rPr>
              <a:t>Izuagbe</a:t>
            </a:r>
            <a:r>
              <a:rPr lang="en-US" sz="3200" b="1" dirty="0" smtClean="0">
                <a:solidFill>
                  <a:srgbClr val="FFFF00"/>
                </a:solidFill>
              </a:rPr>
              <a:t>, R. (2021). Terrorism Financing and National Security in </a:t>
            </a:r>
            <a:r>
              <a:rPr lang="en-US" sz="3200" b="1" dirty="0" smtClean="0">
                <a:solidFill>
                  <a:srgbClr val="FFFF00"/>
                </a:solidFill>
              </a:rPr>
              <a:t>	Nigeria</a:t>
            </a:r>
            <a:r>
              <a:rPr lang="en-US" sz="3200" b="1" dirty="0" smtClean="0">
                <a:solidFill>
                  <a:srgbClr val="FFFF00"/>
                </a:solidFill>
              </a:rPr>
              <a:t>. </a:t>
            </a:r>
            <a:r>
              <a:rPr lang="en-US" sz="3200" b="1" dirty="0" smtClean="0">
                <a:solidFill>
                  <a:srgbClr val="FFFF00"/>
                </a:solidFill>
              </a:rPr>
              <a:t>Being </a:t>
            </a:r>
            <a:r>
              <a:rPr lang="en-US" sz="3200" b="1" dirty="0" smtClean="0">
                <a:solidFill>
                  <a:srgbClr val="FFFF00"/>
                </a:solidFill>
              </a:rPr>
              <a:t>a project submitted to the National Institute for </a:t>
            </a:r>
            <a:r>
              <a:rPr lang="en-US" sz="3200" b="1" dirty="0" smtClean="0">
                <a:solidFill>
                  <a:srgbClr val="FFFF00"/>
                </a:solidFill>
              </a:rPr>
              <a:t>	Security Studies </a:t>
            </a:r>
            <a:r>
              <a:rPr lang="en-US" sz="3200" b="1" dirty="0" smtClean="0">
                <a:solidFill>
                  <a:srgbClr val="FFFF00"/>
                </a:solidFill>
              </a:rPr>
              <a:t>(</a:t>
            </a:r>
            <a:r>
              <a:rPr lang="en-US" sz="3200" b="1" dirty="0" err="1" smtClean="0">
                <a:solidFill>
                  <a:srgbClr val="FFFF00"/>
                </a:solidFill>
              </a:rPr>
              <a:t>NISS</a:t>
            </a:r>
            <a:r>
              <a:rPr lang="en-US" sz="3200" b="1" dirty="0" smtClean="0">
                <a:solidFill>
                  <a:srgbClr val="FFFF00"/>
                </a:solidFill>
              </a:rPr>
              <a:t>), </a:t>
            </a:r>
            <a:r>
              <a:rPr lang="en-US" sz="3200" b="1" dirty="0" err="1" smtClean="0">
                <a:solidFill>
                  <a:srgbClr val="FFFF00"/>
                </a:solidFill>
              </a:rPr>
              <a:t>Bwari</a:t>
            </a:r>
            <a:r>
              <a:rPr lang="en-US" sz="3200" b="1" dirty="0" smtClean="0">
                <a:solidFill>
                  <a:srgbClr val="FFFF00"/>
                </a:solidFill>
              </a:rPr>
              <a:t>, </a:t>
            </a:r>
            <a:r>
              <a:rPr lang="en-US" sz="3200" b="1" dirty="0" smtClean="0">
                <a:solidFill>
                  <a:srgbClr val="FFFF00"/>
                </a:solidFill>
              </a:rPr>
              <a:t>Abuja</a:t>
            </a:r>
            <a:endParaRPr lang="en-GB" sz="3200" b="1" dirty="0" smtClean="0">
              <a:solidFill>
                <a:srgbClr val="FFFF00"/>
              </a:solidFill>
            </a:endParaRPr>
          </a:p>
          <a:p>
            <a:pPr>
              <a:buClr>
                <a:srgbClr val="C00000"/>
              </a:buClr>
              <a:buFont typeface="Wingdings" pitchFamily="2" charset="2"/>
              <a:buChar char="q"/>
            </a:pPr>
            <a:r>
              <a:rPr lang="en-US" sz="3200" b="1" dirty="0" smtClean="0">
                <a:solidFill>
                  <a:srgbClr val="FFFF00"/>
                </a:solidFill>
              </a:rPr>
              <a:t>United </a:t>
            </a:r>
            <a:r>
              <a:rPr lang="en-US" sz="3200" b="1" dirty="0" smtClean="0">
                <a:solidFill>
                  <a:srgbClr val="FFFF00"/>
                </a:solidFill>
              </a:rPr>
              <a:t>Nations Office on Drugs and Crime. (2019). Combating </a:t>
            </a:r>
            <a:r>
              <a:rPr lang="en-US" sz="3200" b="1" dirty="0" smtClean="0">
                <a:solidFill>
                  <a:srgbClr val="FFFF00"/>
                </a:solidFill>
              </a:rPr>
              <a:t>	Terrorism </a:t>
            </a:r>
            <a:r>
              <a:rPr lang="en-US" sz="3200" b="1" dirty="0" smtClean="0">
                <a:solidFill>
                  <a:srgbClr val="FFFF00"/>
                </a:solidFill>
              </a:rPr>
              <a:t>	Financing. Retrieved </a:t>
            </a:r>
            <a:r>
              <a:rPr lang="en-US" sz="3200" b="1" dirty="0" smtClean="0">
                <a:solidFill>
                  <a:srgbClr val="FFFF00"/>
                </a:solidFill>
              </a:rPr>
              <a:t>from 	</a:t>
            </a:r>
            <a:r>
              <a:rPr lang="en-US" sz="3200" b="1" u="sng" dirty="0" smtClean="0">
                <a:solidFill>
                  <a:srgbClr val="FFFF00"/>
                </a:solidFill>
                <a:hlinkClick r:id="rId3"/>
              </a:rPr>
              <a:t>https</a:t>
            </a:r>
            <a:r>
              <a:rPr lang="en-US" sz="3200" b="1" u="sng" dirty="0" smtClean="0">
                <a:solidFill>
                  <a:srgbClr val="FFFF00"/>
                </a:solidFill>
                <a:hlinkClick r:id="rId3"/>
              </a:rPr>
              <a:t>://</a:t>
            </a:r>
            <a:r>
              <a:rPr lang="en-US" sz="3200" b="1" u="sng" dirty="0" smtClean="0">
                <a:solidFill>
                  <a:srgbClr val="FFFF00"/>
                </a:solidFill>
                <a:hlinkClick r:id="rId3"/>
              </a:rPr>
              <a:t>www.unodc.org/unodc/en/terrorism/expertise/combatin	g-terrorist-</a:t>
            </a:r>
            <a:r>
              <a:rPr lang="en-US" sz="3200" b="1" dirty="0" smtClean="0">
                <a:solidFill>
                  <a:srgbClr val="FFFF00"/>
                </a:solidFill>
              </a:rPr>
              <a:t>financing</a:t>
            </a:r>
          </a:p>
          <a:p>
            <a:pPr>
              <a:buClr>
                <a:srgbClr val="C00000"/>
              </a:buClr>
              <a:buFont typeface="Wingdings" pitchFamily="2" charset="2"/>
              <a:buChar char="q"/>
            </a:pPr>
            <a:r>
              <a:rPr lang="en-US" sz="3200" b="1" dirty="0" smtClean="0">
                <a:solidFill>
                  <a:srgbClr val="FFFF00"/>
                </a:solidFill>
              </a:rPr>
              <a:t>United </a:t>
            </a:r>
            <a:r>
              <a:rPr lang="en-US" sz="3200" b="1" dirty="0" smtClean="0">
                <a:solidFill>
                  <a:srgbClr val="FFFF00"/>
                </a:solidFill>
              </a:rPr>
              <a:t>Kingdom. (2021). Terrorism: Nigeria Travel Advice. Retrieved </a:t>
            </a:r>
            <a:r>
              <a:rPr lang="en-US" sz="3200" b="1" dirty="0" smtClean="0">
                <a:solidFill>
                  <a:srgbClr val="FFFF00"/>
                </a:solidFill>
              </a:rPr>
              <a:t>	from </a:t>
            </a:r>
            <a:r>
              <a:rPr lang="en-US" sz="3200" b="1" dirty="0" smtClean="0">
                <a:solidFill>
                  <a:srgbClr val="FFFF00"/>
                </a:solidFill>
              </a:rPr>
              <a:t>	</a:t>
            </a:r>
            <a:r>
              <a:rPr lang="en-US" sz="3200" b="1" dirty="0" smtClean="0">
                <a:solidFill>
                  <a:srgbClr val="FFFF00"/>
                </a:solidFill>
                <a:hlinkClick r:id="rId4"/>
              </a:rPr>
              <a:t>https://</a:t>
            </a:r>
            <a:r>
              <a:rPr lang="en-US" sz="3200" b="1" dirty="0" smtClean="0">
                <a:solidFill>
                  <a:srgbClr val="FFFF00"/>
                </a:solidFill>
                <a:hlinkClick r:id="rId4"/>
              </a:rPr>
              <a:t>www.gov.uk</a:t>
            </a:r>
            <a:endParaRPr lang="en-US" sz="3200" b="1" dirty="0" smtClean="0">
              <a:solidFill>
                <a:srgbClr val="FFFF00"/>
              </a:solidFill>
            </a:endParaRPr>
          </a:p>
          <a:p>
            <a:pPr>
              <a:buClr>
                <a:srgbClr val="C00000"/>
              </a:buClr>
              <a:buFont typeface="Wingdings" pitchFamily="2" charset="2"/>
              <a:buChar char="q"/>
            </a:pPr>
            <a:r>
              <a:rPr lang="en-US" sz="3200" b="1" dirty="0" smtClean="0">
                <a:solidFill>
                  <a:srgbClr val="FFFF00"/>
                </a:solidFill>
              </a:rPr>
              <a:t>Financial </a:t>
            </a:r>
            <a:r>
              <a:rPr lang="en-US" sz="3200" b="1" dirty="0" smtClean="0">
                <a:solidFill>
                  <a:srgbClr val="FFFF00"/>
                </a:solidFill>
              </a:rPr>
              <a:t>Action Task Force. (2013). Terrorist Financing in West Africa. 	Retrieved from </a:t>
            </a:r>
            <a:r>
              <a:rPr lang="en-US" sz="3200" b="1" dirty="0" smtClean="0">
                <a:solidFill>
                  <a:srgbClr val="FFFF00"/>
                </a:solidFill>
              </a:rPr>
              <a:t>	</a:t>
            </a:r>
            <a:r>
              <a:rPr lang="en-US" sz="3200" b="1" u="sng" dirty="0" smtClean="0">
                <a:solidFill>
                  <a:srgbClr val="FFFF00"/>
                </a:solidFill>
                <a:hlinkClick r:id="rId5"/>
              </a:rPr>
              <a:t>https</a:t>
            </a:r>
            <a:r>
              <a:rPr lang="en-US" sz="3200" b="1" u="sng" dirty="0" smtClean="0">
                <a:solidFill>
                  <a:srgbClr val="FFFF00"/>
                </a:solidFill>
                <a:hlinkClick r:id="rId5"/>
              </a:rPr>
              <a:t>://</a:t>
            </a:r>
            <a:r>
              <a:rPr lang="en-US" sz="3200" b="1" u="sng" dirty="0" smtClean="0">
                <a:solidFill>
                  <a:srgbClr val="FFFF00"/>
                </a:solidFill>
                <a:hlinkClick r:id="rId5"/>
              </a:rPr>
              <a:t>www.fatf</a:t>
            </a:r>
            <a:r>
              <a:rPr lang="en-US" sz="3200" b="1" dirty="0" smtClean="0">
                <a:solidFill>
                  <a:srgbClr val="FFFF00"/>
                </a:solidFill>
                <a:hlinkClick r:id="rId5"/>
              </a:rPr>
              <a:t>gafi.org/publications/methodsandtrends/docu	</a:t>
            </a:r>
            <a:r>
              <a:rPr lang="en-US" sz="3200" b="1" dirty="0" err="1" smtClean="0">
                <a:solidFill>
                  <a:srgbClr val="FFFF00"/>
                </a:solidFill>
                <a:hlinkClick r:id="rId5"/>
              </a:rPr>
              <a:t>ments</a:t>
            </a:r>
            <a:r>
              <a:rPr lang="en-US" sz="3200" b="1" dirty="0" smtClean="0">
                <a:solidFill>
                  <a:srgbClr val="FFFF00"/>
                </a:solidFill>
                <a:hlinkClick r:id="rId5"/>
              </a:rPr>
              <a:t>/tf-west-africa.html</a:t>
            </a:r>
            <a:r>
              <a:rPr lang="en-US" sz="3200" b="1" dirty="0" smtClean="0">
                <a:solidFill>
                  <a:srgbClr val="FFFF00"/>
                </a:solidFill>
              </a:rPr>
              <a:t>  </a:t>
            </a:r>
            <a:endParaRPr lang="en-GB" sz="3200" b="1" dirty="0" smtClean="0">
              <a:solidFill>
                <a:srgbClr val="FFFF00"/>
              </a:solidFill>
            </a:endParaRPr>
          </a:p>
        </p:txBody>
      </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91</a:t>
            </a:fld>
            <a:endParaRPr lang="en-US" sz="1600" b="1" dirty="0">
              <a:solidFill>
                <a:srgbClr val="FF0000"/>
              </a:solidFill>
              <a:latin typeface="+mj-lt"/>
            </a:endParaRPr>
          </a:p>
        </p:txBody>
      </p:sp>
      <p:grpSp>
        <p:nvGrpSpPr>
          <p:cNvPr id="4" name="Group 20"/>
          <p:cNvGrpSpPr/>
          <p:nvPr/>
        </p:nvGrpSpPr>
        <p:grpSpPr>
          <a:xfrm>
            <a:off x="-21017" y="6489700"/>
            <a:ext cx="11209717" cy="341338"/>
            <a:chOff x="0" y="5791187"/>
            <a:chExt cx="9144000" cy="609613"/>
          </a:xfrm>
        </p:grpSpPr>
        <p:sp>
          <p:nvSpPr>
            <p:cNvPr id="25" name="Rectangle 24"/>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15862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additive="base">
                                        <p:cTn id="19"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 calcmode="lin" valueType="num">
                                      <p:cBhvr additive="base">
                                        <p:cTn id="25"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 name="Subtitle 2"/>
          <p:cNvSpPr txBox="1">
            <a:spLocks/>
          </p:cNvSpPr>
          <p:nvPr/>
        </p:nvSpPr>
        <p:spPr>
          <a:xfrm>
            <a:off x="0" y="155260"/>
            <a:ext cx="12211432" cy="4953000"/>
          </a:xfrm>
          <a:prstGeom prst="rect">
            <a:avLst/>
          </a:prstGeom>
        </p:spPr>
        <p:txBody>
          <a:bodyPr vert="horz" lIns="91440" tIns="45720" rIns="91440" bIns="45720" rtlCol="0">
            <a:noAutofit/>
          </a:bodyPr>
          <a:lstStyle/>
          <a:p>
            <a:pPr>
              <a:buClr>
                <a:srgbClr val="C00000"/>
              </a:buClr>
              <a:buFont typeface="Wingdings" pitchFamily="2" charset="2"/>
              <a:buChar char="q"/>
            </a:pPr>
            <a:r>
              <a:rPr lang="en-US" sz="3200" b="1" dirty="0" smtClean="0">
                <a:solidFill>
                  <a:srgbClr val="FFFF00"/>
                </a:solidFill>
              </a:rPr>
              <a:t>Financial Action Task Force. (2016). Terrorist Financing in West and </a:t>
            </a:r>
            <a:r>
              <a:rPr lang="en-US" sz="3200" b="1" dirty="0" smtClean="0">
                <a:solidFill>
                  <a:srgbClr val="FFFF00"/>
                </a:solidFill>
              </a:rPr>
              <a:t>	Central Africa</a:t>
            </a:r>
            <a:r>
              <a:rPr lang="en-US" sz="3200" b="1" dirty="0" smtClean="0">
                <a:solidFill>
                  <a:srgbClr val="FFFF00"/>
                </a:solidFill>
              </a:rPr>
              <a:t>. Retrieved </a:t>
            </a:r>
            <a:r>
              <a:rPr lang="en-US" sz="3200" b="1" dirty="0" smtClean="0">
                <a:solidFill>
                  <a:srgbClr val="FFFF00"/>
                </a:solidFill>
              </a:rPr>
              <a:t>from 	</a:t>
            </a:r>
            <a:r>
              <a:rPr lang="en-US" sz="3200" b="1" u="sng" dirty="0" smtClean="0">
                <a:solidFill>
                  <a:srgbClr val="FFFF00"/>
                </a:solidFill>
                <a:hlinkClick r:id="rId3"/>
              </a:rPr>
              <a:t>https</a:t>
            </a:r>
            <a:r>
              <a:rPr lang="en-US" sz="3200" b="1" u="sng" dirty="0" smtClean="0">
                <a:solidFill>
                  <a:srgbClr val="FFFF00"/>
                </a:solidFill>
                <a:hlinkClick r:id="rId3"/>
              </a:rPr>
              <a:t>://</a:t>
            </a:r>
            <a:r>
              <a:rPr lang="en-US" sz="3200" b="1" u="sng" dirty="0" smtClean="0">
                <a:solidFill>
                  <a:srgbClr val="FFFF00"/>
                </a:solidFill>
                <a:hlinkClick r:id="rId3"/>
              </a:rPr>
              <a:t>www.fatf</a:t>
            </a:r>
            <a:r>
              <a:rPr lang="en-US" sz="3200" b="1" dirty="0" smtClean="0">
                <a:solidFill>
                  <a:srgbClr val="FFFF00"/>
                </a:solidFill>
                <a:hlinkClick r:id="rId3"/>
              </a:rPr>
              <a:t>gafi.org/media/fatf/documents/reports/Terroris	t-Financing-West-Central-Africa.pdf</a:t>
            </a:r>
            <a:r>
              <a:rPr lang="en-US" sz="3200" b="1" dirty="0" smtClean="0">
                <a:solidFill>
                  <a:srgbClr val="FFFF00"/>
                </a:solidFill>
              </a:rPr>
              <a:t> </a:t>
            </a:r>
          </a:p>
          <a:p>
            <a:pPr>
              <a:buClr>
                <a:srgbClr val="C00000"/>
              </a:buClr>
              <a:buFont typeface="Wingdings" pitchFamily="2" charset="2"/>
              <a:buChar char="q"/>
            </a:pPr>
            <a:r>
              <a:rPr lang="en-US" sz="3200" b="1" dirty="0" smtClean="0">
                <a:solidFill>
                  <a:srgbClr val="FFFF00"/>
                </a:solidFill>
              </a:rPr>
              <a:t>Jenkins</a:t>
            </a:r>
            <a:r>
              <a:rPr lang="en-US" sz="3200" b="1" dirty="0" smtClean="0">
                <a:solidFill>
                  <a:srgbClr val="FFFF00"/>
                </a:solidFill>
              </a:rPr>
              <a:t>, J. P. (2007). Terrorism. Retrieved from 	</a:t>
            </a:r>
            <a:r>
              <a:rPr lang="en-US" sz="3200" b="1" dirty="0" smtClean="0">
                <a:solidFill>
                  <a:srgbClr val="FFFF00"/>
                </a:solidFill>
                <a:hlinkClick r:id="rId4"/>
              </a:rPr>
              <a:t>https://www.britannica.com/topic/terrorism</a:t>
            </a:r>
            <a:r>
              <a:rPr lang="en-US" sz="3200" b="1" dirty="0" smtClean="0">
                <a:solidFill>
                  <a:srgbClr val="FFFF00"/>
                </a:solidFill>
              </a:rPr>
              <a:t> </a:t>
            </a:r>
            <a:endParaRPr lang="en-GB" sz="3200" b="1" dirty="0" smtClean="0">
              <a:solidFill>
                <a:srgbClr val="FFFF00"/>
              </a:solidFill>
            </a:endParaRPr>
          </a:p>
          <a:p>
            <a:pPr>
              <a:buClr>
                <a:srgbClr val="C00000"/>
              </a:buClr>
              <a:buFont typeface="Wingdings" pitchFamily="2" charset="2"/>
              <a:buChar char="q"/>
            </a:pPr>
            <a:r>
              <a:rPr lang="en-US" sz="3200" b="1" dirty="0" smtClean="0">
                <a:solidFill>
                  <a:srgbClr val="FFFF00"/>
                </a:solidFill>
              </a:rPr>
              <a:t>International </a:t>
            </a:r>
            <a:r>
              <a:rPr lang="en-US" sz="3200" b="1" dirty="0" smtClean="0">
                <a:solidFill>
                  <a:srgbClr val="FFFF00"/>
                </a:solidFill>
              </a:rPr>
              <a:t>Centre for Counter-Terrorism. (2020). The Use of Small </a:t>
            </a:r>
            <a:r>
              <a:rPr lang="en-US" sz="3200" b="1" dirty="0" smtClean="0">
                <a:solidFill>
                  <a:srgbClr val="FFFF00"/>
                </a:solidFill>
              </a:rPr>
              <a:t>	Arms and </a:t>
            </a:r>
            <a:r>
              <a:rPr lang="en-US" sz="3200" b="1" dirty="0" smtClean="0">
                <a:solidFill>
                  <a:srgbClr val="FFFF00"/>
                </a:solidFill>
              </a:rPr>
              <a:t>Light Weapons by Terrorist </a:t>
            </a:r>
            <a:r>
              <a:rPr lang="en-US" sz="3200" b="1" dirty="0" err="1" smtClean="0">
                <a:solidFill>
                  <a:srgbClr val="FFFF00"/>
                </a:solidFill>
              </a:rPr>
              <a:t>Organisations</a:t>
            </a:r>
            <a:r>
              <a:rPr lang="en-US" sz="3200" b="1" dirty="0" smtClean="0">
                <a:solidFill>
                  <a:srgbClr val="FFFF00"/>
                </a:solidFill>
              </a:rPr>
              <a:t> as a Source of </a:t>
            </a:r>
            <a:r>
              <a:rPr lang="en-US" sz="3200" b="1" dirty="0" smtClean="0">
                <a:solidFill>
                  <a:srgbClr val="FFFF00"/>
                </a:solidFill>
              </a:rPr>
              <a:t>	Finance in </a:t>
            </a:r>
            <a:r>
              <a:rPr lang="en-US" sz="3200" b="1" dirty="0" smtClean="0">
                <a:solidFill>
                  <a:srgbClr val="FFFF00"/>
                </a:solidFill>
              </a:rPr>
              <a:t>the South and Southeast Asia. Being a Situation </a:t>
            </a:r>
            <a:r>
              <a:rPr lang="en-US" sz="3200" b="1" dirty="0" smtClean="0">
                <a:solidFill>
                  <a:srgbClr val="FFFF00"/>
                </a:solidFill>
              </a:rPr>
              <a:t>	Report</a:t>
            </a:r>
            <a:r>
              <a:rPr lang="en-US" sz="3200" b="1" dirty="0" smtClean="0">
                <a:solidFill>
                  <a:srgbClr val="FFFF00"/>
                </a:solidFill>
              </a:rPr>
              <a:t>, the Hague </a:t>
            </a:r>
            <a:r>
              <a:rPr lang="en-US" sz="3200" b="1" dirty="0" smtClean="0">
                <a:solidFill>
                  <a:srgbClr val="FFFF00"/>
                </a:solidFill>
              </a:rPr>
              <a:t>Netherlands</a:t>
            </a:r>
            <a:r>
              <a:rPr lang="en-US" sz="3200" b="1" dirty="0" smtClean="0">
                <a:solidFill>
                  <a:srgbClr val="FFFF00"/>
                </a:solidFill>
              </a:rPr>
              <a:t>.  </a:t>
            </a:r>
            <a:endParaRPr lang="en-GB" sz="3200" b="1" dirty="0" smtClean="0">
              <a:solidFill>
                <a:srgbClr val="FFFF00"/>
              </a:solidFill>
            </a:endParaRPr>
          </a:p>
          <a:p>
            <a:pPr>
              <a:buClr>
                <a:srgbClr val="C00000"/>
              </a:buClr>
              <a:buFont typeface="Wingdings" pitchFamily="2" charset="2"/>
              <a:buChar char="q"/>
            </a:pPr>
            <a:r>
              <a:rPr lang="en-US" sz="3200" b="1" dirty="0" smtClean="0">
                <a:solidFill>
                  <a:srgbClr val="FFFF00"/>
                </a:solidFill>
              </a:rPr>
              <a:t>United </a:t>
            </a:r>
            <a:r>
              <a:rPr lang="en-US" sz="3200" b="1" dirty="0" smtClean="0">
                <a:solidFill>
                  <a:srgbClr val="FFFF00"/>
                </a:solidFill>
              </a:rPr>
              <a:t>States of America. Country Reports on Terrorism. (2020). Retrieved 	from </a:t>
            </a:r>
            <a:r>
              <a:rPr lang="en-US" sz="3200" b="1" u="sng" dirty="0" smtClean="0">
                <a:solidFill>
                  <a:srgbClr val="FFFF00"/>
                </a:solidFill>
                <a:hlinkClick r:id="rId5"/>
              </a:rPr>
              <a:t>https://</a:t>
            </a:r>
            <a:r>
              <a:rPr lang="en-US" sz="3200" b="1" u="sng" dirty="0" smtClean="0">
                <a:solidFill>
                  <a:srgbClr val="FFFF00"/>
                </a:solidFill>
                <a:hlinkClick r:id="rId5"/>
              </a:rPr>
              <a:t>www.state.gov/reports/country-reports-on-	terrorism-</a:t>
            </a:r>
            <a:r>
              <a:rPr lang="en-US" sz="3200" b="1" dirty="0" smtClean="0">
                <a:solidFill>
                  <a:srgbClr val="FFFF00"/>
                </a:solidFill>
                <a:hlinkClick r:id="rId5"/>
              </a:rPr>
              <a:t>2020/</a:t>
            </a:r>
            <a:r>
              <a:rPr lang="en-US" sz="3200" b="1" dirty="0" smtClean="0">
                <a:solidFill>
                  <a:srgbClr val="FFFF00"/>
                </a:solidFill>
              </a:rPr>
              <a:t> </a:t>
            </a:r>
            <a:endParaRPr lang="en-GB" sz="3200" b="1" dirty="0" smtClean="0">
              <a:solidFill>
                <a:srgbClr val="FFFF00"/>
              </a:solidFill>
            </a:endParaRPr>
          </a:p>
        </p:txBody>
      </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92</a:t>
            </a:fld>
            <a:endParaRPr lang="en-US" sz="1600" b="1" dirty="0">
              <a:solidFill>
                <a:srgbClr val="FF0000"/>
              </a:solidFill>
              <a:latin typeface="+mj-lt"/>
            </a:endParaRPr>
          </a:p>
        </p:txBody>
      </p:sp>
      <p:grpSp>
        <p:nvGrpSpPr>
          <p:cNvPr id="4" name="Group 20"/>
          <p:cNvGrpSpPr/>
          <p:nvPr/>
        </p:nvGrpSpPr>
        <p:grpSpPr>
          <a:xfrm>
            <a:off x="-21017" y="6489700"/>
            <a:ext cx="11209717" cy="341338"/>
            <a:chOff x="0" y="5791187"/>
            <a:chExt cx="9144000" cy="609613"/>
          </a:xfrm>
        </p:grpSpPr>
        <p:sp>
          <p:nvSpPr>
            <p:cNvPr id="25" name="Rectangle 24"/>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15862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additive="base">
                                        <p:cTn id="19"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 calcmode="lin" valueType="num">
                                      <p:cBhvr additive="base">
                                        <p:cTn id="25"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 name="Subtitle 2"/>
          <p:cNvSpPr txBox="1">
            <a:spLocks/>
          </p:cNvSpPr>
          <p:nvPr/>
        </p:nvSpPr>
        <p:spPr>
          <a:xfrm>
            <a:off x="0" y="688660"/>
            <a:ext cx="12211432" cy="4953000"/>
          </a:xfrm>
          <a:prstGeom prst="rect">
            <a:avLst/>
          </a:prstGeom>
        </p:spPr>
        <p:txBody>
          <a:bodyPr vert="horz" lIns="91440" tIns="45720" rIns="91440" bIns="45720" rtlCol="0">
            <a:noAutofit/>
          </a:bodyPr>
          <a:lstStyle/>
          <a:p>
            <a:pPr>
              <a:buClr>
                <a:srgbClr val="C00000"/>
              </a:buClr>
              <a:buFont typeface="Wingdings" pitchFamily="2" charset="2"/>
              <a:buChar char="q"/>
            </a:pPr>
            <a:r>
              <a:rPr lang="en-US" sz="3200" b="1" dirty="0" smtClean="0">
                <a:solidFill>
                  <a:srgbClr val="FFFF00"/>
                </a:solidFill>
              </a:rPr>
              <a:t>Institute for Economics and Peace. (2020). Global Terrorism Index – 	Measuring the Impact of Terrorism. Retrieved from 	</a:t>
            </a:r>
            <a:r>
              <a:rPr lang="en-US" sz="3200" b="1" u="sng" dirty="0" smtClean="0">
                <a:solidFill>
                  <a:srgbClr val="FFFF00"/>
                </a:solidFill>
                <a:hlinkClick r:id="rId3"/>
              </a:rPr>
              <a:t>https://</a:t>
            </a:r>
            <a:r>
              <a:rPr lang="en-US" sz="3200" b="1" u="sng" dirty="0" smtClean="0">
                <a:solidFill>
                  <a:srgbClr val="FFFF00"/>
                </a:solidFill>
                <a:hlinkClick r:id="rId3"/>
              </a:rPr>
              <a:t>www.visionofhumanity.org/wp-	content/uploads/2020/11/</a:t>
            </a:r>
            <a:r>
              <a:rPr lang="en-US" sz="3200" b="1" u="sng" dirty="0" err="1" smtClean="0">
                <a:solidFill>
                  <a:srgbClr val="FFFF00"/>
                </a:solidFill>
                <a:hlinkClick r:id="rId3"/>
              </a:rPr>
              <a:t>GTI</a:t>
            </a:r>
            <a:r>
              <a:rPr lang="en-US" sz="3200" b="1" u="sng" dirty="0" smtClean="0">
                <a:solidFill>
                  <a:srgbClr val="FFFF00"/>
                </a:solidFill>
                <a:hlinkClick r:id="rId3"/>
              </a:rPr>
              <a:t>-</a:t>
            </a:r>
            <a:r>
              <a:rPr lang="en-US" sz="3200" b="1" u="sng" dirty="0" smtClean="0">
                <a:solidFill>
                  <a:srgbClr val="FFFF00"/>
                </a:solidFill>
                <a:hlinkClick r:id="rId3"/>
              </a:rPr>
              <a:t>	</a:t>
            </a:r>
            <a:r>
              <a:rPr lang="en-US" sz="3200" b="1" u="sng" dirty="0" smtClean="0">
                <a:solidFill>
                  <a:srgbClr val="FFFF00"/>
                </a:solidFill>
                <a:hlinkClick r:id="rId3"/>
              </a:rPr>
              <a:t>2020-</a:t>
            </a:r>
            <a:r>
              <a:rPr lang="en-US" sz="3200" b="1" dirty="0" smtClean="0">
                <a:solidFill>
                  <a:srgbClr val="FFFF00"/>
                </a:solidFill>
              </a:rPr>
              <a:t>web-1.pdf </a:t>
            </a:r>
            <a:endParaRPr lang="en-GB" sz="3200" b="1" dirty="0" smtClean="0">
              <a:solidFill>
                <a:srgbClr val="FFFF00"/>
              </a:solidFill>
            </a:endParaRPr>
          </a:p>
          <a:p>
            <a:pPr>
              <a:buClr>
                <a:srgbClr val="C00000"/>
              </a:buClr>
              <a:buFont typeface="Wingdings" pitchFamily="2" charset="2"/>
              <a:buChar char="q"/>
            </a:pPr>
            <a:r>
              <a:rPr lang="en-US" sz="3200" b="1" dirty="0" smtClean="0">
                <a:solidFill>
                  <a:srgbClr val="FFFF00"/>
                </a:solidFill>
              </a:rPr>
              <a:t>United </a:t>
            </a:r>
            <a:r>
              <a:rPr lang="en-US" sz="3200" b="1" dirty="0" smtClean="0">
                <a:solidFill>
                  <a:srgbClr val="FFFF00"/>
                </a:solidFill>
              </a:rPr>
              <a:t>Nations Development </a:t>
            </a:r>
            <a:r>
              <a:rPr lang="en-US" sz="3200" b="1" dirty="0" err="1" smtClean="0">
                <a:solidFill>
                  <a:srgbClr val="FFFF00"/>
                </a:solidFill>
              </a:rPr>
              <a:t>Programme</a:t>
            </a:r>
            <a:r>
              <a:rPr lang="en-US" sz="3200" b="1" dirty="0" smtClean="0">
                <a:solidFill>
                  <a:srgbClr val="FFFF00"/>
                </a:solidFill>
              </a:rPr>
              <a:t>. (2020). Entry and Exit 	</a:t>
            </a:r>
            <a:r>
              <a:rPr lang="en-US" sz="3200" b="1" dirty="0" smtClean="0">
                <a:solidFill>
                  <a:srgbClr val="FFFF00"/>
                </a:solidFill>
              </a:rPr>
              <a:t>Points</a:t>
            </a:r>
            <a:r>
              <a:rPr lang="en-US" sz="3200" b="1" dirty="0" smtClean="0">
                <a:solidFill>
                  <a:srgbClr val="FFFF00"/>
                </a:solidFill>
              </a:rPr>
              <a:t>: </a:t>
            </a:r>
            <a:r>
              <a:rPr lang="en-US" sz="3200" b="1" dirty="0" smtClean="0">
                <a:solidFill>
                  <a:srgbClr val="FFFF00"/>
                </a:solidFill>
              </a:rPr>
              <a:t>Violent </a:t>
            </a:r>
            <a:r>
              <a:rPr lang="en-US" sz="3200" b="1" dirty="0" smtClean="0">
                <a:solidFill>
                  <a:srgbClr val="FFFF00"/>
                </a:solidFill>
              </a:rPr>
              <a:t>Extremism in South-East Asia. Retrieved from 	</a:t>
            </a:r>
            <a:r>
              <a:rPr lang="en-US" sz="3200" b="1" u="sng" dirty="0" smtClean="0">
                <a:solidFill>
                  <a:srgbClr val="FFFF00"/>
                </a:solidFill>
                <a:hlinkClick r:id="rId4"/>
              </a:rPr>
              <a:t>https://</a:t>
            </a:r>
            <a:r>
              <a:rPr lang="en-US" sz="3200" b="1" u="sng" dirty="0" smtClean="0">
                <a:solidFill>
                  <a:srgbClr val="FFFF00"/>
                </a:solidFill>
                <a:hlinkClick r:id="rId4"/>
              </a:rPr>
              <a:t>www.undp.org/content/dam/undp/library/km-	</a:t>
            </a:r>
            <a:r>
              <a:rPr lang="en-US" sz="3200" b="1" u="sng" dirty="0" err="1" smtClean="0">
                <a:solidFill>
                  <a:srgbClr val="FFFF00"/>
                </a:solidFill>
                <a:hlinkClick r:id="rId4"/>
              </a:rPr>
              <a:t>qap</a:t>
            </a:r>
            <a:r>
              <a:rPr lang="en-US" sz="3200" b="1" u="sng" dirty="0" smtClean="0">
                <a:solidFill>
                  <a:srgbClr val="FFFF00"/>
                </a:solidFill>
                <a:hlinkClick r:id="rId4"/>
              </a:rPr>
              <a:t>/</a:t>
            </a:r>
            <a:r>
              <a:rPr lang="en-US" sz="3200" b="1" u="sng" dirty="0" err="1" smtClean="0">
                <a:solidFill>
                  <a:srgbClr val="FFFF00"/>
                </a:solidFill>
                <a:hlinkClick r:id="rId4"/>
              </a:rPr>
              <a:t>UNDP</a:t>
            </a:r>
            <a:r>
              <a:rPr lang="en-US" sz="3200" b="1" u="sng" dirty="0" smtClean="0">
                <a:solidFill>
                  <a:srgbClr val="FFFF00"/>
                </a:solidFill>
                <a:hlinkClick r:id="rId4"/>
              </a:rPr>
              <a:t>-</a:t>
            </a:r>
            <a:r>
              <a:rPr lang="en-US" sz="3200" b="1" u="sng" dirty="0" err="1" smtClean="0">
                <a:solidFill>
                  <a:srgbClr val="FFFF00"/>
                </a:solidFill>
                <a:hlinkClick r:id="rId4"/>
              </a:rPr>
              <a:t>RBAP</a:t>
            </a:r>
            <a:r>
              <a:rPr lang="en-US" sz="3200" b="1" u="sng" dirty="0" smtClean="0">
                <a:solidFill>
                  <a:srgbClr val="FFFF00"/>
                </a:solidFill>
                <a:hlinkClick r:id="rId4"/>
              </a:rPr>
              <a:t>-</a:t>
            </a:r>
            <a:r>
              <a:rPr lang="en-US" sz="3200" b="1" dirty="0" smtClean="0">
                <a:solidFill>
                  <a:srgbClr val="FFFF00"/>
                </a:solidFill>
                <a:hlinkClick r:id="rId4"/>
              </a:rPr>
              <a:t>Violent-Extremism-in-SE-Asia-Entry-and-Exit-	Points-2020.pdf</a:t>
            </a:r>
            <a:r>
              <a:rPr lang="en-US" sz="3200" b="1" dirty="0" smtClean="0">
                <a:solidFill>
                  <a:srgbClr val="FFFF00"/>
                </a:solidFill>
              </a:rPr>
              <a:t> </a:t>
            </a:r>
            <a:endParaRPr lang="en-GB" sz="3200" b="1" dirty="0" smtClean="0">
              <a:solidFill>
                <a:srgbClr val="FFFF00"/>
              </a:solidFill>
            </a:endParaRPr>
          </a:p>
          <a:p>
            <a:pPr>
              <a:buClr>
                <a:srgbClr val="C00000"/>
              </a:buClr>
              <a:buFont typeface="Wingdings" pitchFamily="2" charset="2"/>
              <a:buChar char="q"/>
            </a:pPr>
            <a:r>
              <a:rPr lang="en-US" sz="3200" b="1" dirty="0" smtClean="0">
                <a:solidFill>
                  <a:srgbClr val="FFFF00"/>
                </a:solidFill>
              </a:rPr>
              <a:t>United </a:t>
            </a:r>
            <a:r>
              <a:rPr lang="en-US" sz="3200" b="1" dirty="0" smtClean="0">
                <a:solidFill>
                  <a:srgbClr val="FFFF00"/>
                </a:solidFill>
              </a:rPr>
              <a:t>Nations. (2005). Various Definitions of Terrorism. Retrieved </a:t>
            </a:r>
            <a:r>
              <a:rPr lang="en-US" sz="3200" b="1" dirty="0" smtClean="0">
                <a:solidFill>
                  <a:srgbClr val="FFFF00"/>
                </a:solidFill>
              </a:rPr>
              <a:t>	from </a:t>
            </a:r>
            <a:r>
              <a:rPr lang="en-US" sz="3200" b="1" dirty="0" smtClean="0">
                <a:solidFill>
                  <a:srgbClr val="FFFF00"/>
                </a:solidFill>
              </a:rPr>
              <a:t>	</a:t>
            </a:r>
            <a:r>
              <a:rPr lang="en-US" sz="3200" b="1" dirty="0" smtClean="0">
                <a:solidFill>
                  <a:srgbClr val="FFFF00"/>
                </a:solidFill>
                <a:hlinkClick r:id="rId5"/>
              </a:rPr>
              <a:t>https://</a:t>
            </a:r>
            <a:r>
              <a:rPr lang="en-US" sz="3200" b="1" dirty="0" smtClean="0">
                <a:solidFill>
                  <a:srgbClr val="FFFF00"/>
                </a:solidFill>
                <a:hlinkClick r:id="rId5"/>
              </a:rPr>
              <a:t>www.dema.az.gov</a:t>
            </a:r>
            <a:r>
              <a:rPr lang="en-US" sz="3200" b="1" dirty="0" smtClean="0">
                <a:solidFill>
                  <a:srgbClr val="FFFF00"/>
                </a:solidFill>
              </a:rPr>
              <a:t> </a:t>
            </a:r>
            <a:endParaRPr lang="en-GB" sz="3200" b="1" dirty="0">
              <a:solidFill>
                <a:srgbClr val="FFFF00"/>
              </a:solidFill>
            </a:endParaRPr>
          </a:p>
        </p:txBody>
      </p:sp>
      <p:grpSp>
        <p:nvGrpSpPr>
          <p:cNvPr id="2" name="Group 17"/>
          <p:cNvGrpSpPr/>
          <p:nvPr/>
        </p:nvGrpSpPr>
        <p:grpSpPr>
          <a:xfrm>
            <a:off x="0" y="21556"/>
            <a:ext cx="12190413" cy="818572"/>
            <a:chOff x="0" y="21556"/>
            <a:chExt cx="9144000" cy="818572"/>
          </a:xfrm>
        </p:grpSpPr>
        <p:sp>
          <p:nvSpPr>
            <p:cNvPr id="20" name="Down Ribbon 19"/>
            <p:cNvSpPr/>
            <p:nvPr/>
          </p:nvSpPr>
          <p:spPr>
            <a:xfrm>
              <a:off x="0" y="21556"/>
              <a:ext cx="9144000" cy="81857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7"/>
            <p:cNvGrpSpPr/>
            <p:nvPr/>
          </p:nvGrpSpPr>
          <p:grpSpPr>
            <a:xfrm>
              <a:off x="777922" y="202242"/>
              <a:ext cx="7588155" cy="457200"/>
              <a:chOff x="685800" y="228600"/>
              <a:chExt cx="7848600" cy="457200"/>
            </a:xfrm>
          </p:grpSpPr>
          <p:sp>
            <p:nvSpPr>
              <p:cNvPr id="22" name="Rectangle 21"/>
              <p:cNvSpPr/>
              <p:nvPr/>
            </p:nvSpPr>
            <p:spPr>
              <a:xfrm>
                <a:off x="685800" y="5334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 y="381000"/>
                <a:ext cx="7848600" cy="1524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228600"/>
                <a:ext cx="7848600" cy="152400"/>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Slide Number Placeholder 2"/>
          <p:cNvSpPr>
            <a:spLocks noGrp="1"/>
          </p:cNvSpPr>
          <p:nvPr>
            <p:ph type="sldNum" sz="quarter" idx="12"/>
          </p:nvPr>
        </p:nvSpPr>
        <p:spPr>
          <a:xfrm>
            <a:off x="11238032" y="6489700"/>
            <a:ext cx="914281" cy="330200"/>
          </a:xfrm>
          <a:solidFill>
            <a:schemeClr val="tx1"/>
          </a:solidFill>
          <a:ln w="57150">
            <a:solidFill>
              <a:srgbClr val="92D050"/>
            </a:solidFill>
          </a:ln>
        </p:spPr>
        <p:txBody>
          <a:bodyPr/>
          <a:lstStyle/>
          <a:p>
            <a:fld id="{E0BE6532-AFFE-4B57-8037-0B32E8F4AF9C}" type="slidenum">
              <a:rPr lang="en-US" sz="1600" b="1" smtClean="0">
                <a:solidFill>
                  <a:srgbClr val="FF0000"/>
                </a:solidFill>
                <a:latin typeface="+mj-lt"/>
              </a:rPr>
              <a:pPr/>
              <a:t>93</a:t>
            </a:fld>
            <a:endParaRPr lang="en-US" sz="1600" b="1" dirty="0">
              <a:solidFill>
                <a:srgbClr val="FF0000"/>
              </a:solidFill>
              <a:latin typeface="+mj-lt"/>
            </a:endParaRPr>
          </a:p>
        </p:txBody>
      </p:sp>
      <p:grpSp>
        <p:nvGrpSpPr>
          <p:cNvPr id="4" name="Group 20"/>
          <p:cNvGrpSpPr/>
          <p:nvPr/>
        </p:nvGrpSpPr>
        <p:grpSpPr>
          <a:xfrm>
            <a:off x="-21017" y="6489700"/>
            <a:ext cx="11209717" cy="341338"/>
            <a:chOff x="0" y="5791187"/>
            <a:chExt cx="9144000" cy="609613"/>
          </a:xfrm>
        </p:grpSpPr>
        <p:sp>
          <p:nvSpPr>
            <p:cNvPr id="25" name="Rectangle 24"/>
            <p:cNvSpPr/>
            <p:nvPr/>
          </p:nvSpPr>
          <p:spPr>
            <a:xfrm>
              <a:off x="0" y="5791187"/>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5943600"/>
              <a:ext cx="9144000" cy="152400"/>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6096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6248400"/>
              <a:ext cx="9144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15862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additive="base">
                                        <p:cTn id="19"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3437</TotalTime>
  <Words>4613</Words>
  <Application>Microsoft Office PowerPoint</Application>
  <PresentationFormat>Custom</PresentationFormat>
  <Paragraphs>621</Paragraphs>
  <Slides>93</Slides>
  <Notes>93</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dc:creator>
  <cp:lastModifiedBy>david.ebe</cp:lastModifiedBy>
  <cp:revision>736</cp:revision>
  <cp:lastPrinted>2019-10-08T14:26:51Z</cp:lastPrinted>
  <dcterms:created xsi:type="dcterms:W3CDTF">2016-05-09T14:41:33Z</dcterms:created>
  <dcterms:modified xsi:type="dcterms:W3CDTF">2022-02-23T11:06:05Z</dcterms:modified>
</cp:coreProperties>
</file>